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256" r:id="rId6"/>
    <p:sldId id="289" r:id="rId7"/>
    <p:sldId id="291" r:id="rId8"/>
    <p:sldId id="294" r:id="rId9"/>
    <p:sldId id="296" r:id="rId10"/>
    <p:sldId id="297" r:id="rId11"/>
    <p:sldId id="298" r:id="rId12"/>
    <p:sldId id="301" r:id="rId13"/>
    <p:sldId id="302" r:id="rId14"/>
    <p:sldId id="300" r:id="rId15"/>
    <p:sldId id="303"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mfort"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B0"/>
    <a:srgbClr val="396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94" autoAdjust="0"/>
  </p:normalViewPr>
  <p:slideViewPr>
    <p:cSldViewPr>
      <p:cViewPr varScale="1">
        <p:scale>
          <a:sx n="86" d="100"/>
          <a:sy n="86" d="100"/>
        </p:scale>
        <p:origin x="233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DCACB7E-970E-4AE2-B7E7-9357E294CF56}" type="datetimeFigureOut">
              <a:rPr lang="en-GB" smtClean="0"/>
              <a:pPr/>
              <a:t>13/02/2018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B643581-9CB7-4A1D-90CE-442B5B7C82EF}" type="slidenum">
              <a:rPr lang="en-GB" smtClean="0"/>
              <a:pPr/>
              <a:t>‹#›</a:t>
            </a:fld>
            <a:endParaRPr lang="en-GB"/>
          </a:p>
        </p:txBody>
      </p:sp>
    </p:spTree>
    <p:extLst>
      <p:ext uri="{BB962C8B-B14F-4D97-AF65-F5344CB8AC3E}">
        <p14:creationId xmlns:p14="http://schemas.microsoft.com/office/powerpoint/2010/main" val="18912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B643581-9CB7-4A1D-90CE-442B5B7C82EF}" type="slidenum">
              <a:rPr lang="en-GB" smtClean="0"/>
              <a:pPr/>
              <a:t>1</a:t>
            </a:fld>
            <a:endParaRPr lang="en-GB"/>
          </a:p>
        </p:txBody>
      </p:sp>
    </p:spTree>
    <p:extLst>
      <p:ext uri="{BB962C8B-B14F-4D97-AF65-F5344CB8AC3E}">
        <p14:creationId xmlns:p14="http://schemas.microsoft.com/office/powerpoint/2010/main" val="384211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8962E6D-1175-4C8D-9AB2-DBD13B7523A9}" type="slidenum">
              <a:rPr lang="en-GB" smtClean="0"/>
              <a:pPr/>
              <a:t>2</a:t>
            </a:fld>
            <a:endParaRPr lang="en-GB"/>
          </a:p>
        </p:txBody>
      </p:sp>
    </p:spTree>
    <p:extLst>
      <p:ext uri="{BB962C8B-B14F-4D97-AF65-F5344CB8AC3E}">
        <p14:creationId xmlns:p14="http://schemas.microsoft.com/office/powerpoint/2010/main" val="425722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kern="1200" dirty="0">
                <a:solidFill>
                  <a:schemeClr val="tx1"/>
                </a:solidFill>
                <a:latin typeface="+mn-lt"/>
                <a:ea typeface="+mn-ea"/>
                <a:cs typeface="+mn-cs"/>
              </a:rPr>
              <a:t>How we chose the strategies -describe the strategies</a:t>
            </a:r>
          </a:p>
          <a:p>
            <a:pPr lvl="0"/>
            <a:r>
              <a:rPr lang="en-GB" sz="1200" kern="1200" dirty="0">
                <a:solidFill>
                  <a:schemeClr val="tx1"/>
                </a:solidFill>
                <a:latin typeface="+mn-lt"/>
                <a:ea typeface="+mn-ea"/>
                <a:cs typeface="+mn-cs"/>
              </a:rPr>
              <a:t>How we implemented the strategies</a:t>
            </a:r>
          </a:p>
          <a:p>
            <a:pPr lvl="0"/>
            <a:r>
              <a:rPr lang="en-GB" sz="1200" kern="1200" dirty="0">
                <a:solidFill>
                  <a:schemeClr val="tx1"/>
                </a:solidFill>
                <a:latin typeface="+mn-lt"/>
                <a:ea typeface="+mn-ea"/>
                <a:cs typeface="+mn-cs"/>
              </a:rPr>
              <a:t>Why we implemented in this way</a:t>
            </a:r>
          </a:p>
          <a:p>
            <a:pPr lvl="0"/>
            <a:r>
              <a:rPr lang="en-GB" sz="1200" kern="1200" dirty="0">
                <a:solidFill>
                  <a:schemeClr val="tx1"/>
                </a:solidFill>
                <a:latin typeface="+mn-lt"/>
                <a:ea typeface="+mn-ea"/>
                <a:cs typeface="+mn-cs"/>
              </a:rPr>
              <a:t>What were the effects</a:t>
            </a:r>
          </a:p>
          <a:p>
            <a:pPr lvl="0"/>
            <a:r>
              <a:rPr lang="en-GB" sz="1200" kern="1200" dirty="0">
                <a:solidFill>
                  <a:schemeClr val="tx1"/>
                </a:solidFill>
                <a:latin typeface="+mn-lt"/>
                <a:ea typeface="+mn-ea"/>
                <a:cs typeface="+mn-cs"/>
              </a:rPr>
              <a:t>How have we observed / measured the effects </a:t>
            </a:r>
          </a:p>
          <a:p>
            <a:endParaRPr lang="en-GB" dirty="0"/>
          </a:p>
        </p:txBody>
      </p:sp>
      <p:sp>
        <p:nvSpPr>
          <p:cNvPr id="4" name="Slide Number Placeholder 3"/>
          <p:cNvSpPr>
            <a:spLocks noGrp="1"/>
          </p:cNvSpPr>
          <p:nvPr>
            <p:ph type="sldNum" sz="quarter" idx="10"/>
          </p:nvPr>
        </p:nvSpPr>
        <p:spPr/>
        <p:txBody>
          <a:bodyPr/>
          <a:lstStyle/>
          <a:p>
            <a:fld id="{2B643581-9CB7-4A1D-90CE-442B5B7C82EF}" type="slidenum">
              <a:rPr lang="en-GB" smtClean="0"/>
              <a:pPr/>
              <a:t>4</a:t>
            </a:fld>
            <a:endParaRPr lang="en-GB"/>
          </a:p>
        </p:txBody>
      </p:sp>
    </p:spTree>
    <p:extLst>
      <p:ext uri="{BB962C8B-B14F-4D97-AF65-F5344CB8AC3E}">
        <p14:creationId xmlns:p14="http://schemas.microsoft.com/office/powerpoint/2010/main" val="269527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kern="1200" dirty="0">
                <a:solidFill>
                  <a:schemeClr val="tx1"/>
                </a:solidFill>
                <a:latin typeface="+mn-lt"/>
                <a:ea typeface="+mn-ea"/>
                <a:cs typeface="+mn-cs"/>
              </a:rPr>
              <a:t>What worked well</a:t>
            </a:r>
          </a:p>
          <a:p>
            <a:pPr lvl="0"/>
            <a:r>
              <a:rPr lang="en-GB" sz="1200" kern="1200" dirty="0">
                <a:solidFill>
                  <a:schemeClr val="tx1"/>
                </a:solidFill>
                <a:latin typeface="+mn-lt"/>
                <a:ea typeface="+mn-ea"/>
                <a:cs typeface="+mn-cs"/>
              </a:rPr>
              <a:t>What worked not so well </a:t>
            </a:r>
          </a:p>
          <a:p>
            <a:pPr lvl="0"/>
            <a:r>
              <a:rPr lang="en-GB" sz="1200" kern="1200" dirty="0">
                <a:solidFill>
                  <a:schemeClr val="tx1"/>
                </a:solidFill>
                <a:latin typeface="+mn-lt"/>
                <a:ea typeface="+mn-ea"/>
                <a:cs typeface="+mn-cs"/>
              </a:rPr>
              <a:t>What we would change next time </a:t>
            </a:r>
          </a:p>
          <a:p>
            <a:pPr lvl="0"/>
            <a:r>
              <a:rPr lang="en-GB" sz="1200" kern="1200" dirty="0">
                <a:solidFill>
                  <a:schemeClr val="tx1"/>
                </a:solidFill>
                <a:latin typeface="+mn-lt"/>
                <a:ea typeface="+mn-ea"/>
                <a:cs typeface="+mn-cs"/>
              </a:rPr>
              <a:t>Environmental changes </a:t>
            </a:r>
          </a:p>
          <a:p>
            <a:endParaRPr lang="en-GB" dirty="0"/>
          </a:p>
        </p:txBody>
      </p:sp>
      <p:sp>
        <p:nvSpPr>
          <p:cNvPr id="4" name="Slide Number Placeholder 3"/>
          <p:cNvSpPr>
            <a:spLocks noGrp="1"/>
          </p:cNvSpPr>
          <p:nvPr>
            <p:ph type="sldNum" sz="quarter" idx="10"/>
          </p:nvPr>
        </p:nvSpPr>
        <p:spPr/>
        <p:txBody>
          <a:bodyPr/>
          <a:lstStyle/>
          <a:p>
            <a:fld id="{2B643581-9CB7-4A1D-90CE-442B5B7C82EF}" type="slidenum">
              <a:rPr lang="en-GB" smtClean="0"/>
              <a:pPr/>
              <a:t>5</a:t>
            </a:fld>
            <a:endParaRPr lang="en-GB"/>
          </a:p>
        </p:txBody>
      </p:sp>
    </p:spTree>
    <p:extLst>
      <p:ext uri="{BB962C8B-B14F-4D97-AF65-F5344CB8AC3E}">
        <p14:creationId xmlns:p14="http://schemas.microsoft.com/office/powerpoint/2010/main" val="359566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B643581-9CB7-4A1D-90CE-442B5B7C82EF}" type="slidenum">
              <a:rPr lang="en-GB" smtClean="0"/>
              <a:pPr/>
              <a:t>6</a:t>
            </a:fld>
            <a:endParaRPr lang="en-GB"/>
          </a:p>
        </p:txBody>
      </p:sp>
    </p:spTree>
    <p:extLst>
      <p:ext uri="{BB962C8B-B14F-4D97-AF65-F5344CB8AC3E}">
        <p14:creationId xmlns:p14="http://schemas.microsoft.com/office/powerpoint/2010/main" val="401347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4C18E-507B-452E-86F3-669339B5902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32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3992F905-1911-4A97-9790-305FBCA8000A}" type="datetimeFigureOut">
              <a:rPr lang="en-GB" smtClean="0"/>
              <a:pPr/>
              <a:t>13/02/2018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92F905-1911-4A97-9790-305FBCA8000A}" type="datetimeFigureOut">
              <a:rPr lang="en-GB" smtClean="0"/>
              <a:pPr/>
              <a:t>13/02/2018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92F905-1911-4A97-9790-305FBCA8000A}" type="datetimeFigureOut">
              <a:rPr lang="en-GB" smtClean="0"/>
              <a:pPr/>
              <a:t>13/02/2018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solidFill>
                  <a:srgbClr val="0088B0"/>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7CD5E6-4E5E-4CC5-A94C-863CC433C868}" type="datetime1">
              <a:rPr lang="en-GB" smtClean="0"/>
              <a:pPr/>
              <a:t>13/02/2018</a:t>
            </a:fld>
            <a:endParaRPr lang="en-GB" dirty="0"/>
          </a:p>
        </p:txBody>
      </p:sp>
      <p:pic>
        <p:nvPicPr>
          <p:cNvPr id="7" name="Picture 6" descr="PERFORM_LOGO.jpg"/>
          <p:cNvPicPr>
            <a:picLocks noChangeAspect="1"/>
          </p:cNvPicPr>
          <p:nvPr userDrawn="1"/>
        </p:nvPicPr>
        <p:blipFill>
          <a:blip r:embed="rId2" cstate="print"/>
          <a:stretch>
            <a:fillRect/>
          </a:stretch>
        </p:blipFill>
        <p:spPr>
          <a:xfrm>
            <a:off x="5940152" y="0"/>
            <a:ext cx="3203848" cy="985157"/>
          </a:xfrm>
          <a:prstGeom prst="rect">
            <a:avLst/>
          </a:prstGeom>
        </p:spPr>
      </p:pic>
    </p:spTree>
    <p:extLst>
      <p:ext uri="{BB962C8B-B14F-4D97-AF65-F5344CB8AC3E}">
        <p14:creationId xmlns:p14="http://schemas.microsoft.com/office/powerpoint/2010/main" val="79771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0088B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800"/>
            </a:lvl1pPr>
            <a:lvl2pPr>
              <a:defRPr sz="2600"/>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11732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0088B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25316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3992F905-1911-4A97-9790-305FBCA8000A}" type="datetimeFigureOut">
              <a:rPr lang="en-GB" smtClean="0"/>
              <a:pPr/>
              <a:t>13/02/2018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92F905-1911-4A97-9790-305FBCA8000A}" type="datetimeFigureOut">
              <a:rPr lang="en-GB" smtClean="0"/>
              <a:pPr/>
              <a:t>13/02/2018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92F905-1911-4A97-9790-305FBCA8000A}" type="datetimeFigureOut">
              <a:rPr lang="en-GB" smtClean="0"/>
              <a:pPr/>
              <a:t>13/02/2018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992F905-1911-4A97-9790-305FBCA8000A}" type="datetimeFigureOut">
              <a:rPr lang="en-GB" smtClean="0"/>
              <a:pPr/>
              <a:t>13/02/2018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92F905-1911-4A97-9790-305FBCA8000A}" type="datetimeFigureOut">
              <a:rPr lang="en-GB" smtClean="0"/>
              <a:pPr/>
              <a:t>13/02/2018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2F905-1911-4A97-9790-305FBCA8000A}" type="datetimeFigureOut">
              <a:rPr lang="en-GB" smtClean="0"/>
              <a:pPr/>
              <a:t>13/02/2018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92F905-1911-4A97-9790-305FBCA8000A}" type="datetimeFigureOut">
              <a:rPr lang="en-GB" smtClean="0"/>
              <a:pPr/>
              <a:t>13/02/2018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92F905-1911-4A97-9790-305FBCA8000A}" type="datetimeFigureOut">
              <a:rPr lang="en-GB" smtClean="0"/>
              <a:pPr/>
              <a:t>13/02/2018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CC1950-6BC8-4D31-8C97-9E5711081E8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2F905-1911-4A97-9790-305FBCA8000A}" type="datetimeFigureOut">
              <a:rPr lang="en-GB" smtClean="0"/>
              <a:pPr/>
              <a:t>13/02/2018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C1950-6BC8-4D31-8C97-9E5711081E8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F696D-F870-4FD6-A7B9-A7EF20F870C0}" type="datetime1">
              <a:rPr lang="en-GB" smtClean="0"/>
              <a:pPr/>
              <a:t>13/02/2018</a:t>
            </a:fld>
            <a:endParaRPr lang="en-GB"/>
          </a:p>
        </p:txBody>
      </p:sp>
    </p:spTree>
    <p:extLst>
      <p:ext uri="{BB962C8B-B14F-4D97-AF65-F5344CB8AC3E}">
        <p14:creationId xmlns:p14="http://schemas.microsoft.com/office/powerpoint/2010/main" val="557309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l" defTabSz="914400" rtl="0" eaLnBrk="1" latinLnBrk="0" hangingPunct="1">
        <a:spcBef>
          <a:spcPct val="0"/>
        </a:spcBef>
        <a:buNone/>
        <a:defRPr sz="3600" b="1" kern="1200">
          <a:solidFill>
            <a:srgbClr val="0088B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solidFill>
                  <a:srgbClr val="0088B0"/>
                </a:solidFill>
              </a:rPr>
              <a:t>Capturing progress and reflections in PERFORM2Scale</a:t>
            </a:r>
            <a:endParaRPr lang="en-GB" dirty="0">
              <a:solidFill>
                <a:srgbClr val="0088B0"/>
              </a:solidFill>
            </a:endParaRPr>
          </a:p>
        </p:txBody>
      </p:sp>
      <p:sp>
        <p:nvSpPr>
          <p:cNvPr id="3" name="Subtitle 2"/>
          <p:cNvSpPr>
            <a:spLocks noGrp="1"/>
          </p:cNvSpPr>
          <p:nvPr>
            <p:ph type="subTitle" idx="1"/>
          </p:nvPr>
        </p:nvSpPr>
        <p:spPr/>
        <p:txBody>
          <a:bodyPr/>
          <a:lstStyle/>
          <a:p>
            <a:pPr algn="l"/>
            <a:r>
              <a:rPr lang="en-GB" dirty="0"/>
              <a:t>Location:</a:t>
            </a:r>
          </a:p>
          <a:p>
            <a:pPr algn="l"/>
            <a:r>
              <a:rPr lang="en-GB" dirty="0"/>
              <a:t>Date</a:t>
            </a:r>
          </a:p>
        </p:txBody>
      </p:sp>
      <p:pic>
        <p:nvPicPr>
          <p:cNvPr id="5" name="Picture 4" descr="C:\Users\tim.martineau\AppData\Local\Microsoft\Windows\INetCacheContent.Word\P2S_master logo_CMYK_72dpi.jpg">
            <a:extLst>
              <a:ext uri="{FF2B5EF4-FFF2-40B4-BE49-F238E27FC236}">
                <a16:creationId xmlns:a16="http://schemas.microsoft.com/office/drawing/2014/main" id="{662CBEDF-4D0F-47FC-8D4E-F061F42CF7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9935" y="620688"/>
            <a:ext cx="1942465" cy="7772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412776"/>
            <a:ext cx="8229600" cy="4713387"/>
          </a:xfrm>
        </p:spPr>
        <p:txBody>
          <a:bodyPr>
            <a:normAutofit/>
          </a:bodyPr>
          <a:lstStyle/>
          <a:p>
            <a:pPr>
              <a:buNone/>
            </a:pPr>
            <a:endParaRPr lang="en-GB" sz="4400" b="1" dirty="0">
              <a:solidFill>
                <a:srgbClr val="0088B0"/>
              </a:solidFill>
            </a:endParaRPr>
          </a:p>
          <a:p>
            <a:pPr>
              <a:buNone/>
            </a:pPr>
            <a:endParaRPr lang="en-GB" sz="4400" b="1" dirty="0">
              <a:solidFill>
                <a:srgbClr val="0088B0"/>
              </a:solidFill>
            </a:endParaRPr>
          </a:p>
          <a:p>
            <a:pPr algn="ctr">
              <a:buNone/>
            </a:pPr>
            <a:r>
              <a:rPr lang="en-GB" sz="4400" b="1" dirty="0">
                <a:solidFill>
                  <a:srgbClr val="0088B0"/>
                </a:solidFill>
              </a:rPr>
              <a:t>Any questions?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88B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7744" y="2276872"/>
            <a:ext cx="4320480" cy="1872208"/>
          </a:xfrm>
        </p:spPr>
        <p:txBody>
          <a:bodyPr>
            <a:normAutofit/>
          </a:bodyPr>
          <a:lstStyle/>
          <a:p>
            <a:pPr algn="ctr"/>
            <a:r>
              <a:rPr lang="en-GB" dirty="0">
                <a:solidFill>
                  <a:schemeClr val="bg1"/>
                </a:solidFill>
                <a:latin typeface="Arial" panose="020B0604020202020204" pitchFamily="34" charset="0"/>
                <a:cs typeface="Arial" panose="020B0604020202020204" pitchFamily="34" charset="0"/>
              </a:rPr>
              <a:t>Thank you!</a:t>
            </a:r>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86A0ED1-769D-4BD1-9B33-1172486E1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949" y="260648"/>
            <a:ext cx="2287589" cy="797816"/>
          </a:xfrm>
          <a:prstGeom prst="rect">
            <a:avLst/>
          </a:prstGeom>
        </p:spPr>
      </p:pic>
    </p:spTree>
    <p:extLst>
      <p:ext uri="{BB962C8B-B14F-4D97-AF65-F5344CB8AC3E}">
        <p14:creationId xmlns:p14="http://schemas.microsoft.com/office/powerpoint/2010/main" val="32945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088B0"/>
                </a:solidFill>
              </a:rPr>
              <a:t>Why is it important to record what we do in PERFORM2Scale?</a:t>
            </a:r>
          </a:p>
        </p:txBody>
      </p:sp>
      <p:sp>
        <p:nvSpPr>
          <p:cNvPr id="3" name="Content Placeholder 2"/>
          <p:cNvSpPr>
            <a:spLocks noGrp="1"/>
          </p:cNvSpPr>
          <p:nvPr>
            <p:ph sz="quarter" idx="1"/>
          </p:nvPr>
        </p:nvSpPr>
        <p:spPr/>
        <p:txBody>
          <a:bodyPr>
            <a:normAutofit/>
          </a:bodyPr>
          <a:lstStyle/>
          <a:p>
            <a:pPr>
              <a:lnSpc>
                <a:spcPct val="120000"/>
              </a:lnSpc>
              <a:spcBef>
                <a:spcPts val="768"/>
              </a:spcBef>
            </a:pPr>
            <a:r>
              <a:rPr lang="en-GB" dirty="0"/>
              <a:t>So that we don’t forget- because if we forget, we won’t be able to look back and see where we could have done things differently</a:t>
            </a:r>
          </a:p>
          <a:p>
            <a:pPr>
              <a:lnSpc>
                <a:spcPct val="120000"/>
              </a:lnSpc>
              <a:spcBef>
                <a:spcPts val="768"/>
              </a:spcBef>
            </a:pPr>
            <a:endParaRPr lang="en-GB" dirty="0"/>
          </a:p>
          <a:p>
            <a:pPr>
              <a:lnSpc>
                <a:spcPct val="120000"/>
              </a:lnSpc>
              <a:spcBef>
                <a:spcPts val="768"/>
              </a:spcBef>
            </a:pPr>
            <a:r>
              <a:rPr lang="en-GB" dirty="0"/>
              <a:t>So that we have evidence that we are actually learning something from PERFORM2Scale</a:t>
            </a:r>
          </a:p>
          <a:p>
            <a:pPr>
              <a:lnSpc>
                <a:spcPct val="120000"/>
              </a:lnSpc>
              <a:spcBef>
                <a:spcPts val="768"/>
              </a:spcBef>
              <a:buNone/>
            </a:pPr>
            <a:endParaRPr lang="en-GB" dirty="0"/>
          </a:p>
          <a:p>
            <a:pPr>
              <a:lnSpc>
                <a:spcPct val="120000"/>
              </a:lnSpc>
              <a:spcBef>
                <a:spcPts val="768"/>
              </a:spcBef>
            </a:pPr>
            <a:r>
              <a:rPr lang="en-GB" dirty="0"/>
              <a:t>So that we can share what we have learnt with others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88B0"/>
                </a:solidFill>
              </a:rPr>
              <a:t>How can we do this?</a:t>
            </a:r>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88B0"/>
                </a:solidFill>
              </a:rPr>
              <a:t>Using a reflective diary</a:t>
            </a:r>
          </a:p>
        </p:txBody>
      </p:sp>
      <p:sp>
        <p:nvSpPr>
          <p:cNvPr id="3" name="Content Placeholder 2"/>
          <p:cNvSpPr>
            <a:spLocks noGrp="1"/>
          </p:cNvSpPr>
          <p:nvPr>
            <p:ph idx="1"/>
          </p:nvPr>
        </p:nvSpPr>
        <p:spPr/>
        <p:txBody>
          <a:bodyPr>
            <a:normAutofit/>
          </a:bodyPr>
          <a:lstStyle/>
          <a:p>
            <a:r>
              <a:rPr lang="en-GB" dirty="0"/>
              <a:t>We can use a diary to record:</a:t>
            </a:r>
          </a:p>
          <a:p>
            <a:r>
              <a:rPr lang="en-GB" dirty="0"/>
              <a:t>Progress:</a:t>
            </a:r>
          </a:p>
          <a:p>
            <a:pPr lvl="1">
              <a:buFont typeface="Courier New" panose="02070309020205020404" pitchFamily="49" charset="0"/>
              <a:buChar char="o"/>
            </a:pPr>
            <a:r>
              <a:rPr lang="en-GB" dirty="0"/>
              <a:t>How we have selected the strategies </a:t>
            </a:r>
          </a:p>
          <a:p>
            <a:pPr lvl="1">
              <a:buFont typeface="Courier New" panose="02070309020205020404" pitchFamily="49" charset="0"/>
              <a:buChar char="o"/>
            </a:pPr>
            <a:r>
              <a:rPr lang="en-GB" dirty="0"/>
              <a:t>How we have implemented these strategies and why we have implemented them in these ways </a:t>
            </a:r>
          </a:p>
          <a:p>
            <a:pPr lvl="1">
              <a:buFont typeface="Courier New" panose="02070309020205020404" pitchFamily="49" charset="0"/>
              <a:buChar char="o"/>
            </a:pPr>
            <a:r>
              <a:rPr lang="en-GB" dirty="0"/>
              <a:t>How we have observed the effects of the strategies </a:t>
            </a:r>
          </a:p>
          <a:p>
            <a:pPr lvl="1">
              <a:buFont typeface="Courier New" panose="02070309020205020404" pitchFamily="49" charset="0"/>
              <a:buChar char="o"/>
            </a:pPr>
            <a:r>
              <a:rPr lang="en-GB" dirty="0"/>
              <a:t>What were the effects (including unintended effects) of the strategies </a:t>
            </a:r>
          </a:p>
          <a:p>
            <a:pPr lvl="1">
              <a:buNone/>
            </a:pP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88B0"/>
                </a:solidFill>
              </a:rPr>
              <a:t>Using a diary</a:t>
            </a:r>
          </a:p>
        </p:txBody>
      </p:sp>
      <p:sp>
        <p:nvSpPr>
          <p:cNvPr id="3" name="Content Placeholder 2"/>
          <p:cNvSpPr>
            <a:spLocks noGrp="1"/>
          </p:cNvSpPr>
          <p:nvPr>
            <p:ph idx="1"/>
          </p:nvPr>
        </p:nvSpPr>
        <p:spPr/>
        <p:txBody>
          <a:bodyPr>
            <a:normAutofit/>
          </a:bodyPr>
          <a:lstStyle/>
          <a:p>
            <a:r>
              <a:rPr lang="en-GB" dirty="0"/>
              <a:t>We can use a diary to record:</a:t>
            </a:r>
          </a:p>
          <a:p>
            <a:r>
              <a:rPr lang="en-GB" dirty="0"/>
              <a:t>Reflection:</a:t>
            </a:r>
          </a:p>
          <a:p>
            <a:pPr lvl="1">
              <a:buFont typeface="Arial" panose="020B0604020202020204" pitchFamily="34" charset="0"/>
              <a:buChar char="•"/>
            </a:pPr>
            <a:r>
              <a:rPr lang="en-GB" dirty="0"/>
              <a:t>What worked well</a:t>
            </a:r>
          </a:p>
          <a:p>
            <a:pPr lvl="1">
              <a:buFont typeface="Arial" panose="020B0604020202020204" pitchFamily="34" charset="0"/>
              <a:buChar char="•"/>
            </a:pPr>
            <a:r>
              <a:rPr lang="en-GB" dirty="0"/>
              <a:t>What worked not so well</a:t>
            </a:r>
          </a:p>
          <a:p>
            <a:pPr lvl="1">
              <a:buFont typeface="Arial" panose="020B0604020202020204" pitchFamily="34" charset="0"/>
              <a:buChar char="•"/>
            </a:pPr>
            <a:r>
              <a:rPr lang="en-GB" dirty="0"/>
              <a:t>What we would change next time</a:t>
            </a:r>
          </a:p>
          <a:p>
            <a:pPr lvl="1">
              <a:buFont typeface="Arial" panose="020B0604020202020204" pitchFamily="34" charset="0"/>
              <a:buChar char="•"/>
            </a:pPr>
            <a:r>
              <a:rPr lang="en-GB" dirty="0"/>
              <a:t>Any changes in the environment that may affect the process and results</a:t>
            </a:r>
          </a:p>
          <a:p>
            <a:pPr lvl="1"/>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88B0"/>
                </a:solidFill>
              </a:rPr>
              <a:t>Using a diary</a:t>
            </a:r>
          </a:p>
        </p:txBody>
      </p:sp>
      <p:sp>
        <p:nvSpPr>
          <p:cNvPr id="3" name="Content Placeholder 2"/>
          <p:cNvSpPr>
            <a:spLocks noGrp="1"/>
          </p:cNvSpPr>
          <p:nvPr>
            <p:ph idx="1"/>
          </p:nvPr>
        </p:nvSpPr>
        <p:spPr/>
        <p:txBody>
          <a:bodyPr>
            <a:normAutofit lnSpcReduction="10000"/>
          </a:bodyPr>
          <a:lstStyle/>
          <a:p>
            <a:r>
              <a:rPr lang="en-GB" dirty="0"/>
              <a:t>Whenever some work is done on the PERFORM2Scale project related to your workplan, write in the diary, for example:</a:t>
            </a:r>
          </a:p>
          <a:p>
            <a:pPr lvl="1">
              <a:buFont typeface="Courier New" panose="02070309020205020404" pitchFamily="49" charset="0"/>
              <a:buChar char="o"/>
            </a:pPr>
            <a:r>
              <a:rPr lang="en-GB" dirty="0"/>
              <a:t>Meetings such as DHMT meetings which include PERFORM2Scale,  meetings with facilities about PERFORM, meetings with Country Research Team/RT</a:t>
            </a:r>
          </a:p>
          <a:p>
            <a:pPr lvl="1">
              <a:buFont typeface="Courier New" panose="02070309020205020404" pitchFamily="49" charset="0"/>
              <a:buChar char="o"/>
            </a:pPr>
            <a:r>
              <a:rPr lang="en-GB" dirty="0"/>
              <a:t>Selecting HR/HS strategies to address your problem</a:t>
            </a:r>
          </a:p>
          <a:p>
            <a:pPr lvl="1">
              <a:buFont typeface="Courier New" panose="02070309020205020404" pitchFamily="49" charset="0"/>
              <a:buChar char="o"/>
            </a:pPr>
            <a:r>
              <a:rPr lang="en-GB" dirty="0"/>
              <a:t>Implementing HR/HS strategies </a:t>
            </a:r>
          </a:p>
          <a:p>
            <a:pPr lvl="1">
              <a:buFont typeface="Courier New" panose="02070309020205020404" pitchFamily="49" charset="0"/>
              <a:buChar char="o"/>
            </a:pPr>
            <a:r>
              <a:rPr lang="en-GB" dirty="0"/>
              <a:t>Monitoring (observing the effects) of the HR/HS strategies </a:t>
            </a:r>
          </a:p>
          <a:p>
            <a:pPr lvl="1">
              <a:buFont typeface="Courier New" panose="02070309020205020404" pitchFamily="49" charset="0"/>
              <a:buChar char="o"/>
            </a:pPr>
            <a:r>
              <a:rPr lang="en-GB" dirty="0"/>
              <a:t>Identifying changes in the environment</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88B0"/>
                </a:solidFill>
              </a:rPr>
              <a:t>Practical issues</a:t>
            </a:r>
          </a:p>
        </p:txBody>
      </p:sp>
      <p:sp>
        <p:nvSpPr>
          <p:cNvPr id="3" name="Content Placeholder 2"/>
          <p:cNvSpPr>
            <a:spLocks noGrp="1"/>
          </p:cNvSpPr>
          <p:nvPr>
            <p:ph idx="1"/>
          </p:nvPr>
        </p:nvSpPr>
        <p:spPr/>
        <p:txBody>
          <a:bodyPr>
            <a:normAutofit/>
          </a:bodyPr>
          <a:lstStyle/>
          <a:p>
            <a:r>
              <a:rPr lang="en-GB" dirty="0"/>
              <a:t>Use a large book and add headings</a:t>
            </a:r>
          </a:p>
          <a:p>
            <a:pPr marL="0" indent="0">
              <a:buNone/>
            </a:pPr>
            <a:endParaRPr lang="en-GB" dirty="0"/>
          </a:p>
          <a:p>
            <a:r>
              <a:rPr lang="en-GB" dirty="0"/>
              <a:t>Who should complete the diary? </a:t>
            </a:r>
          </a:p>
          <a:p>
            <a:endParaRPr lang="en-GB" dirty="0"/>
          </a:p>
          <a:p>
            <a:r>
              <a:rPr lang="en-GB" dirty="0"/>
              <a:t>Where should the diary be kept?</a:t>
            </a:r>
          </a:p>
          <a:p>
            <a:pPr>
              <a:buNone/>
            </a:pPr>
            <a:endParaRPr lang="en-GB" dirty="0"/>
          </a:p>
          <a:p>
            <a:r>
              <a:rPr lang="en-GB" dirty="0"/>
              <a:t>How should we share the diary with CRT?</a:t>
            </a:r>
          </a:p>
          <a:p>
            <a:endParaRPr lang="en-GB" dirty="0"/>
          </a:p>
          <a:p>
            <a:r>
              <a:rPr lang="en-GB" dirty="0"/>
              <a:t>Are there any confidentiality issues?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8B95-91C6-4686-A64F-5E44095966DE}"/>
              </a:ext>
            </a:extLst>
          </p:cNvPr>
          <p:cNvSpPr>
            <a:spLocks noGrp="1"/>
          </p:cNvSpPr>
          <p:nvPr>
            <p:ph type="title"/>
          </p:nvPr>
        </p:nvSpPr>
        <p:spPr/>
        <p:txBody>
          <a:bodyPr/>
          <a:lstStyle/>
          <a:p>
            <a:r>
              <a:rPr lang="en-GB" b="1" dirty="0">
                <a:solidFill>
                  <a:srgbClr val="0088B0"/>
                </a:solidFill>
              </a:rPr>
              <a:t>Example of diary </a:t>
            </a:r>
          </a:p>
        </p:txBody>
      </p:sp>
      <p:graphicFrame>
        <p:nvGraphicFramePr>
          <p:cNvPr id="4" name="Content Placeholder 3">
            <a:extLst>
              <a:ext uri="{FF2B5EF4-FFF2-40B4-BE49-F238E27FC236}">
                <a16:creationId xmlns:a16="http://schemas.microsoft.com/office/drawing/2014/main" id="{D1A3116B-971E-4176-9F5D-12D901DAAD58}"/>
              </a:ext>
            </a:extLst>
          </p:cNvPr>
          <p:cNvGraphicFramePr>
            <a:graphicFrameLocks noGrp="1"/>
          </p:cNvGraphicFramePr>
          <p:nvPr>
            <p:ph idx="1"/>
            <p:extLst>
              <p:ext uri="{D42A27DB-BD31-4B8C-83A1-F6EECF244321}">
                <p14:modId xmlns:p14="http://schemas.microsoft.com/office/powerpoint/2010/main" val="2783665160"/>
              </p:ext>
            </p:extLst>
          </p:nvPr>
        </p:nvGraphicFramePr>
        <p:xfrm>
          <a:off x="179512" y="1268760"/>
          <a:ext cx="8784976" cy="5890847"/>
        </p:xfrm>
        <a:graphic>
          <a:graphicData uri="http://schemas.openxmlformats.org/drawingml/2006/table">
            <a:tbl>
              <a:tblPr firstRow="1" firstCol="1" bandRow="1">
                <a:tableStyleId>{5C22544A-7EE6-4342-B048-85BDC9FD1C3A}</a:tableStyleId>
              </a:tblPr>
              <a:tblGrid>
                <a:gridCol w="1033818">
                  <a:extLst>
                    <a:ext uri="{9D8B030D-6E8A-4147-A177-3AD203B41FA5}">
                      <a16:colId xmlns:a16="http://schemas.microsoft.com/office/drawing/2014/main" val="3265667720"/>
                    </a:ext>
                  </a:extLst>
                </a:gridCol>
                <a:gridCol w="2020532">
                  <a:extLst>
                    <a:ext uri="{9D8B030D-6E8A-4147-A177-3AD203B41FA5}">
                      <a16:colId xmlns:a16="http://schemas.microsoft.com/office/drawing/2014/main" val="2416111425"/>
                    </a:ext>
                  </a:extLst>
                </a:gridCol>
                <a:gridCol w="1337518">
                  <a:extLst>
                    <a:ext uri="{9D8B030D-6E8A-4147-A177-3AD203B41FA5}">
                      <a16:colId xmlns:a16="http://schemas.microsoft.com/office/drawing/2014/main" val="721594714"/>
                    </a:ext>
                  </a:extLst>
                </a:gridCol>
                <a:gridCol w="1463956">
                  <a:extLst>
                    <a:ext uri="{9D8B030D-6E8A-4147-A177-3AD203B41FA5}">
                      <a16:colId xmlns:a16="http://schemas.microsoft.com/office/drawing/2014/main" val="2052565017"/>
                    </a:ext>
                  </a:extLst>
                </a:gridCol>
                <a:gridCol w="1464576">
                  <a:extLst>
                    <a:ext uri="{9D8B030D-6E8A-4147-A177-3AD203B41FA5}">
                      <a16:colId xmlns:a16="http://schemas.microsoft.com/office/drawing/2014/main" val="1926369766"/>
                    </a:ext>
                  </a:extLst>
                </a:gridCol>
                <a:gridCol w="1464576">
                  <a:extLst>
                    <a:ext uri="{9D8B030D-6E8A-4147-A177-3AD203B41FA5}">
                      <a16:colId xmlns:a16="http://schemas.microsoft.com/office/drawing/2014/main" val="1922053125"/>
                    </a:ext>
                  </a:extLst>
                </a:gridCol>
              </a:tblGrid>
              <a:tr h="1660011">
                <a:tc>
                  <a:txBody>
                    <a:bodyPr/>
                    <a:lstStyle/>
                    <a:p>
                      <a:pPr algn="l">
                        <a:lnSpc>
                          <a:spcPct val="115000"/>
                        </a:lnSpc>
                        <a:spcAft>
                          <a:spcPts val="0"/>
                        </a:spcAft>
                      </a:pPr>
                      <a:r>
                        <a:rPr lang="en-GB" sz="1100" dirty="0">
                          <a:effectLst/>
                        </a:rPr>
                        <a:t>Date and place</a:t>
                      </a:r>
                    </a:p>
                    <a:p>
                      <a:pPr algn="l">
                        <a:lnSpc>
                          <a:spcPct val="115000"/>
                        </a:lnSpc>
                        <a:spcAft>
                          <a:spcPts val="0"/>
                        </a:spcAft>
                      </a:pPr>
                      <a:r>
                        <a:rPr lang="en-GB" sz="1100" dirty="0">
                          <a:effectLst/>
                        </a:rPr>
                        <a:t>Name of officer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dirty="0">
                          <a:effectLst/>
                        </a:rPr>
                        <a:t>Activity</a:t>
                      </a:r>
                    </a:p>
                    <a:p>
                      <a:pPr marL="342900" lvl="0" indent="-342900" algn="l">
                        <a:spcAft>
                          <a:spcPts val="1000"/>
                        </a:spcAft>
                        <a:buFont typeface="Symbol" panose="05050102010706020507" pitchFamily="18" charset="2"/>
                        <a:buChar char=""/>
                      </a:pPr>
                      <a:r>
                        <a:rPr lang="en-GB" sz="1100" dirty="0">
                          <a:effectLst/>
                        </a:rPr>
                        <a:t>How was this activity implemented?</a:t>
                      </a:r>
                    </a:p>
                    <a:p>
                      <a:pPr marL="342900" lvl="0" indent="-342900" algn="l">
                        <a:spcAft>
                          <a:spcPts val="1000"/>
                        </a:spcAft>
                        <a:buFont typeface="Symbol" panose="05050102010706020507" pitchFamily="18" charset="2"/>
                        <a:buChar char=""/>
                      </a:pPr>
                      <a:r>
                        <a:rPr lang="en-GB" sz="1100" dirty="0">
                          <a:effectLst/>
                        </a:rPr>
                        <a:t>Why was it implemented in this way?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dirty="0">
                          <a:effectLst/>
                        </a:rPr>
                        <a:t>Root cause / issues for discussion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dirty="0">
                          <a:effectLst/>
                        </a:rPr>
                        <a:t>Effects of strategy / activity</a:t>
                      </a:r>
                    </a:p>
                    <a:p>
                      <a:pPr algn="l">
                        <a:lnSpc>
                          <a:spcPct val="115000"/>
                        </a:lnSpc>
                        <a:spcAft>
                          <a:spcPts val="0"/>
                        </a:spcAft>
                      </a:pPr>
                      <a:r>
                        <a:rPr lang="en-GB" sz="1100" dirty="0">
                          <a:effectLst/>
                        </a:rPr>
                        <a:t>How did you observe these effects? E.g. From routinely collected data, from discussion with staff, from observing documents or practices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just">
                        <a:lnSpc>
                          <a:spcPct val="115000"/>
                        </a:lnSpc>
                        <a:spcAft>
                          <a:spcPts val="0"/>
                        </a:spcAft>
                      </a:pPr>
                      <a:r>
                        <a:rPr lang="en-GB" sz="1100" dirty="0">
                          <a:effectLst/>
                        </a:rPr>
                        <a:t>Reflections on activities and effects </a:t>
                      </a:r>
                    </a:p>
                    <a:p>
                      <a:pPr marL="342900" lvl="0" indent="-342900" algn="l">
                        <a:spcAft>
                          <a:spcPts val="1000"/>
                        </a:spcAft>
                        <a:buFont typeface="Symbol" panose="05050102010706020507" pitchFamily="18" charset="2"/>
                        <a:buChar char=""/>
                      </a:pPr>
                      <a:r>
                        <a:rPr lang="en-GB" sz="1100" dirty="0">
                          <a:effectLst/>
                        </a:rPr>
                        <a:t>What worked well?</a:t>
                      </a:r>
                    </a:p>
                    <a:p>
                      <a:pPr marL="342900" lvl="0" indent="-342900" algn="l">
                        <a:spcAft>
                          <a:spcPts val="1000"/>
                        </a:spcAft>
                        <a:buFont typeface="Symbol" panose="05050102010706020507" pitchFamily="18" charset="2"/>
                        <a:buChar char=""/>
                      </a:pPr>
                      <a:r>
                        <a:rPr lang="en-GB" sz="1100" dirty="0">
                          <a:effectLst/>
                        </a:rPr>
                        <a:t>What worked not so well?</a:t>
                      </a:r>
                    </a:p>
                    <a:p>
                      <a:pPr marL="342900" lvl="0" indent="-342900" algn="l">
                        <a:spcAft>
                          <a:spcPts val="1000"/>
                        </a:spcAft>
                        <a:buFont typeface="Symbol" panose="05050102010706020507" pitchFamily="18" charset="2"/>
                        <a:buChar char=""/>
                      </a:pPr>
                      <a:r>
                        <a:rPr lang="en-GB" sz="1100" dirty="0">
                          <a:effectLst/>
                        </a:rPr>
                        <a:t>What we would change next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a:effectLst/>
                        </a:rPr>
                        <a:t>Way forward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a16="http://schemas.microsoft.com/office/drawing/2014/main" val="222090718"/>
                  </a:ext>
                </a:extLst>
              </a:tr>
              <a:tr h="301795">
                <a:tc gridSpan="6">
                  <a:txBody>
                    <a:bodyPr/>
                    <a:lstStyle/>
                    <a:p>
                      <a:pPr algn="l">
                        <a:lnSpc>
                          <a:spcPct val="115000"/>
                        </a:lnSpc>
                        <a:spcAft>
                          <a:spcPts val="0"/>
                        </a:spcAft>
                      </a:pPr>
                      <a:r>
                        <a:rPr lang="en-GB" sz="1100" dirty="0">
                          <a:effectLst/>
                        </a:rPr>
                        <a:t>Example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28222856"/>
                  </a:ext>
                </a:extLst>
              </a:tr>
              <a:tr h="3247750">
                <a:tc>
                  <a:txBody>
                    <a:bodyPr/>
                    <a:lstStyle/>
                    <a:p>
                      <a:pPr algn="l">
                        <a:lnSpc>
                          <a:spcPct val="115000"/>
                        </a:lnSpc>
                        <a:spcAft>
                          <a:spcPts val="0"/>
                        </a:spcAft>
                      </a:pPr>
                      <a:r>
                        <a:rPr lang="en-GB" sz="1100" dirty="0">
                          <a:effectLst/>
                        </a:rPr>
                        <a:t>7 May 2013</a:t>
                      </a:r>
                    </a:p>
                    <a:p>
                      <a:pPr algn="l">
                        <a:lnSpc>
                          <a:spcPct val="115000"/>
                        </a:lnSpc>
                        <a:spcAft>
                          <a:spcPts val="0"/>
                        </a:spcAft>
                      </a:pPr>
                      <a:r>
                        <a:rPr lang="en-GB" sz="1100" dirty="0">
                          <a:effectLst/>
                        </a:rPr>
                        <a:t>ABC district </a:t>
                      </a:r>
                    </a:p>
                    <a:p>
                      <a:pPr algn="l">
                        <a:lnSpc>
                          <a:spcPct val="115000"/>
                        </a:lnSpc>
                        <a:spcAft>
                          <a:spcPts val="0"/>
                        </a:spcAft>
                      </a:pPr>
                      <a:r>
                        <a:rPr lang="en-GB" sz="1100" dirty="0">
                          <a:effectLst/>
                        </a:rPr>
                        <a:t>John Black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dirty="0">
                          <a:effectLst/>
                        </a:rPr>
                        <a:t>Training on appraisal  for managers of health facilities:</a:t>
                      </a:r>
                    </a:p>
                    <a:p>
                      <a:pPr algn="l">
                        <a:lnSpc>
                          <a:spcPct val="115000"/>
                        </a:lnSpc>
                        <a:spcAft>
                          <a:spcPts val="0"/>
                        </a:spcAft>
                      </a:pPr>
                      <a:r>
                        <a:rPr lang="en-GB" sz="1100" dirty="0">
                          <a:effectLst/>
                        </a:rPr>
                        <a:t>20 managers from all health facilities in Jinja were trained in appraisal at the routine quarterly meeting held at the DHO in Jinja. The training lasted one hour and covered the appraisal form and how to discuss achievements and performance with the appraisee. </a:t>
                      </a:r>
                    </a:p>
                    <a:p>
                      <a:pPr algn="l">
                        <a:lnSpc>
                          <a:spcPct val="115000"/>
                        </a:lnSpc>
                        <a:spcAft>
                          <a:spcPts val="0"/>
                        </a:spcAft>
                      </a:pPr>
                      <a:r>
                        <a:rPr lang="en-GB" sz="1100" dirty="0">
                          <a:effectLst/>
                        </a:rPr>
                        <a:t>It was held at the quarterly meeting because all managers would attend this meeting anyway and therefore there would be no additional costs to implementing this; also this training needs to be done before the appraisals  are done in June.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a:effectLst/>
                        </a:rPr>
                        <a:t>At the moment appraisals focus on the score, and not on how to discuss achievements and poor performance, and encourage good performance.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a:effectLst/>
                        </a:rPr>
                        <a:t>All health facility managers were trained. </a:t>
                      </a:r>
                    </a:p>
                    <a:p>
                      <a:pPr algn="l">
                        <a:lnSpc>
                          <a:spcPct val="115000"/>
                        </a:lnSpc>
                        <a:spcAft>
                          <a:spcPts val="0"/>
                        </a:spcAft>
                      </a:pPr>
                      <a:r>
                        <a:rPr lang="en-GB" sz="1100">
                          <a:effectLst/>
                        </a:rPr>
                        <a:t>From discussion with managers, they said they were still lacking in confidence about doing the appraisal. </a:t>
                      </a:r>
                    </a:p>
                    <a:p>
                      <a:pPr algn="l">
                        <a:lnSpc>
                          <a:spcPct val="115000"/>
                        </a:lnSpc>
                        <a:spcAft>
                          <a:spcPts val="0"/>
                        </a:spcAft>
                      </a:pPr>
                      <a:r>
                        <a:rPr lang="en-GB" sz="1100">
                          <a:effectLst/>
                        </a:rPr>
                        <a:t>From looking at the appraisal forms, many did not include any information about why their targets were not achieved, how to resolve these issues.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a:effectLst/>
                        </a:rPr>
                        <a:t>The managers appeared interested in the training, and wanted to know more about appraisal. The duration of the training was too short – it needs to be at least ½ day.</a:t>
                      </a:r>
                    </a:p>
                    <a:p>
                      <a:pPr algn="l">
                        <a:lnSpc>
                          <a:spcPct val="115000"/>
                        </a:lnSpc>
                        <a:spcAft>
                          <a:spcPts val="0"/>
                        </a:spcAft>
                      </a:pPr>
                      <a:r>
                        <a:rPr lang="en-GB" sz="1100">
                          <a:effectLst/>
                        </a:rPr>
                        <a:t>We were rushed in preparing for the training, and therefore did not have materials ready for the training.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1100" dirty="0">
                          <a:effectLst/>
                        </a:rPr>
                        <a:t>Schedule training in March / April next year. </a:t>
                      </a:r>
                    </a:p>
                    <a:p>
                      <a:pPr algn="l">
                        <a:lnSpc>
                          <a:spcPct val="115000"/>
                        </a:lnSpc>
                        <a:spcAft>
                          <a:spcPts val="0"/>
                        </a:spcAft>
                      </a:pPr>
                      <a:r>
                        <a:rPr lang="en-GB" sz="1100" dirty="0">
                          <a:effectLst/>
                        </a:rPr>
                        <a:t>Allocate ½ day to the training. </a:t>
                      </a:r>
                    </a:p>
                    <a:p>
                      <a:pPr algn="l">
                        <a:lnSpc>
                          <a:spcPct val="115000"/>
                        </a:lnSpc>
                        <a:spcAft>
                          <a:spcPts val="0"/>
                        </a:spcAft>
                      </a:pPr>
                      <a:r>
                        <a:rPr lang="en-GB" sz="1100" dirty="0">
                          <a:effectLst/>
                        </a:rPr>
                        <a:t>Prepare the training materials in advance including exercises where the managers practice doing appraisals with other managers.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a16="http://schemas.microsoft.com/office/drawing/2014/main" val="3380767023"/>
                  </a:ext>
                </a:extLst>
              </a:tr>
              <a:tr h="191044">
                <a:tc>
                  <a:txBody>
                    <a:bodyPr/>
                    <a:lstStyle/>
                    <a:p>
                      <a:pPr algn="l">
                        <a:lnSpc>
                          <a:spcPct val="115000"/>
                        </a:lnSpc>
                        <a:spcAft>
                          <a:spcPts val="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tc>
                  <a:txBody>
                    <a:bodyPr/>
                    <a:lstStyle/>
                    <a:p>
                      <a:pPr algn="l">
                        <a:lnSpc>
                          <a:spcPct val="115000"/>
                        </a:lnSpc>
                        <a:spcAft>
                          <a:spcPts val="0"/>
                        </a:spcAft>
                      </a:pPr>
                      <a:r>
                        <a:rPr lang="en-GB" sz="9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706" marR="62706" marT="0" marB="0"/>
                </a:tc>
                <a:extLst>
                  <a:ext uri="{0D108BD9-81ED-4DB2-BD59-A6C34878D82A}">
                    <a16:rowId xmlns:a16="http://schemas.microsoft.com/office/drawing/2014/main" val="802053314"/>
                  </a:ext>
                </a:extLst>
              </a:tr>
            </a:tbl>
          </a:graphicData>
        </a:graphic>
      </p:graphicFrame>
    </p:spTree>
    <p:extLst>
      <p:ext uri="{BB962C8B-B14F-4D97-AF65-F5344CB8AC3E}">
        <p14:creationId xmlns:p14="http://schemas.microsoft.com/office/powerpoint/2010/main" val="89193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8B95-91C6-4686-A64F-5E44095966DE}"/>
              </a:ext>
            </a:extLst>
          </p:cNvPr>
          <p:cNvSpPr>
            <a:spLocks noGrp="1"/>
          </p:cNvSpPr>
          <p:nvPr>
            <p:ph type="title"/>
          </p:nvPr>
        </p:nvSpPr>
        <p:spPr/>
        <p:txBody>
          <a:bodyPr/>
          <a:lstStyle/>
          <a:p>
            <a:r>
              <a:rPr lang="en-GB" b="1" dirty="0">
                <a:solidFill>
                  <a:srgbClr val="0088B0"/>
                </a:solidFill>
              </a:rPr>
              <a:t>Example of diary </a:t>
            </a:r>
          </a:p>
        </p:txBody>
      </p:sp>
      <p:pic>
        <p:nvPicPr>
          <p:cNvPr id="6" name="Content Placeholder 5">
            <a:extLst>
              <a:ext uri="{FF2B5EF4-FFF2-40B4-BE49-F238E27FC236}">
                <a16:creationId xmlns:a16="http://schemas.microsoft.com/office/drawing/2014/main" id="{AECA4689-686C-4FF9-8BB0-06424E236B71}"/>
              </a:ext>
            </a:extLst>
          </p:cNvPr>
          <p:cNvPicPr>
            <a:picLocks noGrp="1"/>
          </p:cNvPicPr>
          <p:nvPr>
            <p:ph idx="1"/>
          </p:nvPr>
        </p:nvPicPr>
        <p:blipFill>
          <a:blip r:embed="rId2" cstate="print"/>
          <a:srcRect/>
          <a:stretch>
            <a:fillRect/>
          </a:stretch>
        </p:blipFill>
        <p:spPr bwMode="auto">
          <a:xfrm>
            <a:off x="885054" y="1417638"/>
            <a:ext cx="7373891" cy="5001419"/>
          </a:xfrm>
          <a:prstGeom prst="rect">
            <a:avLst/>
          </a:prstGeom>
          <a:noFill/>
          <a:ln w="9525">
            <a:noFill/>
            <a:miter lim="800000"/>
            <a:headEnd/>
            <a:tailEnd/>
          </a:ln>
        </p:spPr>
      </p:pic>
    </p:spTree>
    <p:extLst>
      <p:ext uri="{BB962C8B-B14F-4D97-AF65-F5344CB8AC3E}">
        <p14:creationId xmlns:p14="http://schemas.microsoft.com/office/powerpoint/2010/main" val="160871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09B5C479ABF64583D049A0C1FFC9D4" ma:contentTypeVersion="16" ma:contentTypeDescription="Create a new document." ma:contentTypeScope="" ma:versionID="669a3b849cadc4fe8060fa650d2a72c1">
  <xsd:schema xmlns:xsd="http://www.w3.org/2001/XMLSchema" xmlns:xs="http://www.w3.org/2001/XMLSchema" xmlns:p="http://schemas.microsoft.com/office/2006/metadata/properties" xmlns:ns2="2d7fbcef-e472-45d6-a417-d4c00b60dc83" xmlns:ns3="dab8f710-a75f-4eca-afc7-fc5de4c57a4c" xmlns:ns4="db34223c-05cb-4c59-abce-7fba8e81b2b1" targetNamespace="http://schemas.microsoft.com/office/2006/metadata/properties" ma:root="true" ma:fieldsID="9947be8fb74bf02dd09b588041f0c538" ns2:_="" ns3:_="" ns4:_="">
    <xsd:import namespace="2d7fbcef-e472-45d6-a417-d4c00b60dc83"/>
    <xsd:import namespace="dab8f710-a75f-4eca-afc7-fc5de4c57a4c"/>
    <xsd:import namespace="db34223c-05cb-4c59-abce-7fba8e81b2b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fbcef-e472-45d6-a417-d4c00b60dc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e10342f-3527-4dcd-ac28-e59db492a8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b8f710-a75f-4eca-afc7-fc5de4c57a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34223c-05cb-4c59-abce-7fba8e81b2b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30527d0-af85-4046-83b1-23a090cae49e}" ma:internalName="TaxCatchAll" ma:showField="CatchAllData" ma:web="dab8f710-a75f-4eca-afc7-fc5de4c57a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b34223c-05cb-4c59-abce-7fba8e81b2b1" xsi:nil="true"/>
    <lcf76f155ced4ddcb4097134ff3c332f xmlns="2d7fbcef-e472-45d6-a417-d4c00b60dc8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F8FA91-76BD-4702-B980-CB403DABC9C6}"/>
</file>

<file path=customXml/itemProps2.xml><?xml version="1.0" encoding="utf-8"?>
<ds:datastoreItem xmlns:ds="http://schemas.openxmlformats.org/officeDocument/2006/customXml" ds:itemID="{9DF9980F-3EFD-4CD1-B27D-03A8C62F9F3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CBB78B0-6700-4DBD-B4BF-D86361A11F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1106</TotalTime>
  <Words>697</Words>
  <Application>Microsoft Office PowerPoint</Application>
  <PresentationFormat>On-screen Show (4:3)</PresentationFormat>
  <Paragraphs>97</Paragraphs>
  <Slides>11</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Courier New</vt:lpstr>
      <vt:lpstr>Symbol</vt:lpstr>
      <vt:lpstr>Times New Roman</vt:lpstr>
      <vt:lpstr>Office Theme</vt:lpstr>
      <vt:lpstr>1_Office Theme</vt:lpstr>
      <vt:lpstr>Capturing progress and reflections in PERFORM2Scale</vt:lpstr>
      <vt:lpstr>Why is it important to record what we do in PERFORM2Scale?</vt:lpstr>
      <vt:lpstr>How can we do this?</vt:lpstr>
      <vt:lpstr>Using a reflective diary</vt:lpstr>
      <vt:lpstr>Using a diary</vt:lpstr>
      <vt:lpstr>Using a diary</vt:lpstr>
      <vt:lpstr>Practical issues</vt:lpstr>
      <vt:lpstr>Example of diary </vt:lpstr>
      <vt:lpstr>Example of diary </vt:lpstr>
      <vt:lpstr>PowerPoint Presentation</vt:lpstr>
      <vt:lpstr>Thank you!</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Action Research</dc:title>
  <dc:creator>raven</dc:creator>
  <cp:lastModifiedBy>Karen Miller</cp:lastModifiedBy>
  <cp:revision>101</cp:revision>
  <dcterms:created xsi:type="dcterms:W3CDTF">2012-05-16T14:32:55Z</dcterms:created>
  <dcterms:modified xsi:type="dcterms:W3CDTF">2018-02-13T15:28:08Z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0x0101000009B5C479ABF64583D049A0C1FFC9D4</vt:lpwstr>
  </property>
  <property fmtid="{D5CDD505-2E9C-101B-9397-08002B2CF9AE}" pid="3" name="IsMyDocuments">
    <vt:bool>true</vt:bool>
  </property>
</Properties>
</file>