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56" r:id="rId5"/>
    <p:sldId id="271" r:id="rId6"/>
    <p:sldId id="267" r:id="rId7"/>
    <p:sldId id="268" r:id="rId8"/>
    <p:sldId id="263" r:id="rId9"/>
    <p:sldId id="258" r:id="rId10"/>
    <p:sldId id="273" r:id="rId11"/>
    <p:sldId id="278" r:id="rId12"/>
    <p:sldId id="279" r:id="rId13"/>
    <p:sldId id="280" r:id="rId14"/>
    <p:sldId id="281" r:id="rId15"/>
    <p:sldId id="285" r:id="rId16"/>
    <p:sldId id="283" r:id="rId17"/>
    <p:sldId id="289" r:id="rId18"/>
    <p:sldId id="284" r:id="rId19"/>
    <p:sldId id="286" r:id="rId20"/>
    <p:sldId id="274"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00" autoAdjust="0"/>
    <p:restoredTop sz="81818" autoAdjust="0"/>
  </p:normalViewPr>
  <p:slideViewPr>
    <p:cSldViewPr>
      <p:cViewPr>
        <p:scale>
          <a:sx n="66" d="100"/>
          <a:sy n="66" d="100"/>
        </p:scale>
        <p:origin x="1464" y="-15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55" d="100"/>
          <a:sy n="55" d="100"/>
        </p:scale>
        <p:origin x="-2610"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965D20-754D-4809-82D4-BB02CBD55D7F}" type="doc">
      <dgm:prSet loTypeId="urn:microsoft.com/office/officeart/2005/8/layout/chevron2" loCatId="list" qsTypeId="urn:microsoft.com/office/officeart/2005/8/quickstyle/simple1" qsCatId="simple" csTypeId="urn:microsoft.com/office/officeart/2005/8/colors/colorful3" csCatId="colorful" phldr="1"/>
      <dgm:spPr/>
      <dgm:t>
        <a:bodyPr/>
        <a:lstStyle/>
        <a:p>
          <a:endParaRPr lang="en-GB"/>
        </a:p>
      </dgm:t>
    </dgm:pt>
    <dgm:pt modelId="{60875717-DFD8-413D-BD52-A5A897669326}">
      <dgm:prSet phldrT="[Text]" phldr="1"/>
      <dgm:spPr/>
      <dgm:t>
        <a:bodyPr/>
        <a:lstStyle/>
        <a:p>
          <a:endParaRPr lang="en-GB"/>
        </a:p>
      </dgm:t>
    </dgm:pt>
    <dgm:pt modelId="{50FB965B-0D82-4D36-A759-092580A1255F}" type="parTrans" cxnId="{F6DDFDC1-A5DD-4695-A19B-92D27B9749F1}">
      <dgm:prSet/>
      <dgm:spPr/>
      <dgm:t>
        <a:bodyPr/>
        <a:lstStyle/>
        <a:p>
          <a:endParaRPr lang="en-GB"/>
        </a:p>
      </dgm:t>
    </dgm:pt>
    <dgm:pt modelId="{5BBC2CEC-7153-4ADD-B57B-3F0F306A94F2}" type="sibTrans" cxnId="{F6DDFDC1-A5DD-4695-A19B-92D27B9749F1}">
      <dgm:prSet/>
      <dgm:spPr/>
      <dgm:t>
        <a:bodyPr/>
        <a:lstStyle/>
        <a:p>
          <a:endParaRPr lang="en-GB"/>
        </a:p>
      </dgm:t>
    </dgm:pt>
    <dgm:pt modelId="{BA5EA606-22AE-4B60-832A-47559A5EB79B}">
      <dgm:prSet phldrT="[Text]"/>
      <dgm:spPr/>
      <dgm:t>
        <a:bodyPr/>
        <a:lstStyle/>
        <a:p>
          <a:r>
            <a:rPr lang="en-GB" dirty="0" smtClean="0"/>
            <a:t>Identify </a:t>
          </a:r>
          <a:r>
            <a:rPr lang="en-GB" b="1" dirty="0" smtClean="0"/>
            <a:t>problems</a:t>
          </a:r>
          <a:r>
            <a:rPr lang="en-GB" dirty="0" smtClean="0"/>
            <a:t> to be addressed in problem tree (and other related areas)</a:t>
          </a:r>
          <a:endParaRPr lang="en-GB" dirty="0"/>
        </a:p>
      </dgm:t>
    </dgm:pt>
    <dgm:pt modelId="{701859FF-C9F5-453D-AA36-CA0AC45077A7}" type="parTrans" cxnId="{A3E261CB-62F4-421E-8EB3-76C6E3897C58}">
      <dgm:prSet/>
      <dgm:spPr/>
      <dgm:t>
        <a:bodyPr/>
        <a:lstStyle/>
        <a:p>
          <a:endParaRPr lang="en-GB"/>
        </a:p>
      </dgm:t>
    </dgm:pt>
    <dgm:pt modelId="{7CF03EA4-F275-48D2-83BB-3E33885F14C9}" type="sibTrans" cxnId="{A3E261CB-62F4-421E-8EB3-76C6E3897C58}">
      <dgm:prSet/>
      <dgm:spPr/>
      <dgm:t>
        <a:bodyPr/>
        <a:lstStyle/>
        <a:p>
          <a:endParaRPr lang="en-GB"/>
        </a:p>
      </dgm:t>
    </dgm:pt>
    <dgm:pt modelId="{F12A2B91-99BA-429A-A0A8-C17EC98D41FF}">
      <dgm:prSet phldrT="[Text]" phldr="1"/>
      <dgm:spPr/>
      <dgm:t>
        <a:bodyPr/>
        <a:lstStyle/>
        <a:p>
          <a:endParaRPr lang="en-GB"/>
        </a:p>
      </dgm:t>
    </dgm:pt>
    <dgm:pt modelId="{47D6A662-F456-4AD0-B837-03047F6898D5}" type="parTrans" cxnId="{7F1C77F1-B28B-4291-B43B-270F538F7262}">
      <dgm:prSet/>
      <dgm:spPr/>
      <dgm:t>
        <a:bodyPr/>
        <a:lstStyle/>
        <a:p>
          <a:endParaRPr lang="en-GB"/>
        </a:p>
      </dgm:t>
    </dgm:pt>
    <dgm:pt modelId="{74F6C782-6FA2-4015-8D46-EA2B503866BC}" type="sibTrans" cxnId="{7F1C77F1-B28B-4291-B43B-270F538F7262}">
      <dgm:prSet/>
      <dgm:spPr/>
      <dgm:t>
        <a:bodyPr/>
        <a:lstStyle/>
        <a:p>
          <a:endParaRPr lang="en-GB"/>
        </a:p>
      </dgm:t>
    </dgm:pt>
    <dgm:pt modelId="{64234157-9256-4632-838E-4A2EC57074C9}">
      <dgm:prSet phldrT="[Text]"/>
      <dgm:spPr/>
      <dgm:t>
        <a:bodyPr/>
        <a:lstStyle/>
        <a:p>
          <a:r>
            <a:rPr lang="en-GB" dirty="0" smtClean="0"/>
            <a:t>Review options of strategies by </a:t>
          </a:r>
          <a:r>
            <a:rPr lang="en-GB" b="1" dirty="0" smtClean="0"/>
            <a:t>performance area </a:t>
          </a:r>
          <a:r>
            <a:rPr lang="en-GB" dirty="0" smtClean="0"/>
            <a:t>(see Appendix 1)</a:t>
          </a:r>
          <a:endParaRPr lang="en-GB" dirty="0"/>
        </a:p>
      </dgm:t>
    </dgm:pt>
    <dgm:pt modelId="{D32E8B21-B9EA-4D80-82BE-77195803B966}" type="parTrans" cxnId="{44873ACF-F174-4F6C-883D-3721851047D4}">
      <dgm:prSet/>
      <dgm:spPr/>
      <dgm:t>
        <a:bodyPr/>
        <a:lstStyle/>
        <a:p>
          <a:endParaRPr lang="en-GB"/>
        </a:p>
      </dgm:t>
    </dgm:pt>
    <dgm:pt modelId="{B4EB7469-9B82-46D7-85E4-17FF06086BE4}" type="sibTrans" cxnId="{44873ACF-F174-4F6C-883D-3721851047D4}">
      <dgm:prSet/>
      <dgm:spPr/>
      <dgm:t>
        <a:bodyPr/>
        <a:lstStyle/>
        <a:p>
          <a:endParaRPr lang="en-GB"/>
        </a:p>
      </dgm:t>
    </dgm:pt>
    <dgm:pt modelId="{E397843F-2230-4C56-9CD6-1E21B2F68D63}">
      <dgm:prSet phldrT="[Text]" phldr="1"/>
      <dgm:spPr/>
      <dgm:t>
        <a:bodyPr/>
        <a:lstStyle/>
        <a:p>
          <a:endParaRPr lang="en-GB"/>
        </a:p>
      </dgm:t>
    </dgm:pt>
    <dgm:pt modelId="{B66C48F1-ED70-49D6-95DE-2FD4110DB6FF}" type="parTrans" cxnId="{FA8198ED-8A17-49CE-9616-68E6B04DE55E}">
      <dgm:prSet/>
      <dgm:spPr/>
      <dgm:t>
        <a:bodyPr/>
        <a:lstStyle/>
        <a:p>
          <a:endParaRPr lang="en-GB"/>
        </a:p>
      </dgm:t>
    </dgm:pt>
    <dgm:pt modelId="{9047AAEC-B2C0-4E41-8BF1-1AF633E9C75F}" type="sibTrans" cxnId="{FA8198ED-8A17-49CE-9616-68E6B04DE55E}">
      <dgm:prSet/>
      <dgm:spPr/>
      <dgm:t>
        <a:bodyPr/>
        <a:lstStyle/>
        <a:p>
          <a:endParaRPr lang="en-GB"/>
        </a:p>
      </dgm:t>
    </dgm:pt>
    <dgm:pt modelId="{922A181B-DC5B-46CA-BAA0-027218E3694D}">
      <dgm:prSet phldrT="[Text]"/>
      <dgm:spPr/>
      <dgm:t>
        <a:bodyPr/>
        <a:lstStyle/>
        <a:p>
          <a:r>
            <a:rPr lang="en-GB" dirty="0" smtClean="0"/>
            <a:t>Put </a:t>
          </a:r>
          <a:r>
            <a:rPr lang="en-GB" b="1" dirty="0" smtClean="0"/>
            <a:t>selected strategies </a:t>
          </a:r>
          <a:r>
            <a:rPr lang="en-GB" dirty="0" smtClean="0"/>
            <a:t>in planning table and complete all columns</a:t>
          </a:r>
          <a:endParaRPr lang="en-GB" dirty="0"/>
        </a:p>
      </dgm:t>
    </dgm:pt>
    <dgm:pt modelId="{60B99D8B-783D-4529-B0AE-391707ED2663}" type="parTrans" cxnId="{328E2598-D22C-4339-91FE-729E4AD19E55}">
      <dgm:prSet/>
      <dgm:spPr/>
      <dgm:t>
        <a:bodyPr/>
        <a:lstStyle/>
        <a:p>
          <a:endParaRPr lang="en-GB"/>
        </a:p>
      </dgm:t>
    </dgm:pt>
    <dgm:pt modelId="{03C61098-4E13-4A83-A9EC-A823CD2889A1}" type="sibTrans" cxnId="{328E2598-D22C-4339-91FE-729E4AD19E55}">
      <dgm:prSet/>
      <dgm:spPr/>
      <dgm:t>
        <a:bodyPr/>
        <a:lstStyle/>
        <a:p>
          <a:endParaRPr lang="en-GB"/>
        </a:p>
      </dgm:t>
    </dgm:pt>
    <dgm:pt modelId="{94176B45-9CE2-4F11-8CBC-62B18E21781D}" type="pres">
      <dgm:prSet presAssocID="{D4965D20-754D-4809-82D4-BB02CBD55D7F}" presName="linearFlow" presStyleCnt="0">
        <dgm:presLayoutVars>
          <dgm:dir/>
          <dgm:animLvl val="lvl"/>
          <dgm:resizeHandles val="exact"/>
        </dgm:presLayoutVars>
      </dgm:prSet>
      <dgm:spPr/>
      <dgm:t>
        <a:bodyPr/>
        <a:lstStyle/>
        <a:p>
          <a:endParaRPr lang="en-GB"/>
        </a:p>
      </dgm:t>
    </dgm:pt>
    <dgm:pt modelId="{856F92DD-5D2D-47E4-A4BD-1CA9E1F39F39}" type="pres">
      <dgm:prSet presAssocID="{60875717-DFD8-413D-BD52-A5A897669326}" presName="composite" presStyleCnt="0"/>
      <dgm:spPr/>
    </dgm:pt>
    <dgm:pt modelId="{4830DF6E-E6E7-4EDC-9925-1F16FA02A651}" type="pres">
      <dgm:prSet presAssocID="{60875717-DFD8-413D-BD52-A5A897669326}" presName="parentText" presStyleLbl="alignNode1" presStyleIdx="0" presStyleCnt="3">
        <dgm:presLayoutVars>
          <dgm:chMax val="1"/>
          <dgm:bulletEnabled val="1"/>
        </dgm:presLayoutVars>
      </dgm:prSet>
      <dgm:spPr/>
      <dgm:t>
        <a:bodyPr/>
        <a:lstStyle/>
        <a:p>
          <a:endParaRPr lang="en-GB"/>
        </a:p>
      </dgm:t>
    </dgm:pt>
    <dgm:pt modelId="{26D6ECCA-203F-4F1F-B851-09D2D6892B97}" type="pres">
      <dgm:prSet presAssocID="{60875717-DFD8-413D-BD52-A5A897669326}" presName="descendantText" presStyleLbl="alignAcc1" presStyleIdx="0" presStyleCnt="3">
        <dgm:presLayoutVars>
          <dgm:bulletEnabled val="1"/>
        </dgm:presLayoutVars>
      </dgm:prSet>
      <dgm:spPr/>
      <dgm:t>
        <a:bodyPr/>
        <a:lstStyle/>
        <a:p>
          <a:endParaRPr lang="en-GB"/>
        </a:p>
      </dgm:t>
    </dgm:pt>
    <dgm:pt modelId="{3930DED0-8FD3-4774-B737-E87A0F7E759E}" type="pres">
      <dgm:prSet presAssocID="{5BBC2CEC-7153-4ADD-B57B-3F0F306A94F2}" presName="sp" presStyleCnt="0"/>
      <dgm:spPr/>
    </dgm:pt>
    <dgm:pt modelId="{BC2E91E0-67AF-4C44-888B-0314108E781D}" type="pres">
      <dgm:prSet presAssocID="{F12A2B91-99BA-429A-A0A8-C17EC98D41FF}" presName="composite" presStyleCnt="0"/>
      <dgm:spPr/>
    </dgm:pt>
    <dgm:pt modelId="{00844535-7E5F-48C6-9A92-0E1064302C51}" type="pres">
      <dgm:prSet presAssocID="{F12A2B91-99BA-429A-A0A8-C17EC98D41FF}" presName="parentText" presStyleLbl="alignNode1" presStyleIdx="1" presStyleCnt="3">
        <dgm:presLayoutVars>
          <dgm:chMax val="1"/>
          <dgm:bulletEnabled val="1"/>
        </dgm:presLayoutVars>
      </dgm:prSet>
      <dgm:spPr/>
      <dgm:t>
        <a:bodyPr/>
        <a:lstStyle/>
        <a:p>
          <a:endParaRPr lang="en-GB"/>
        </a:p>
      </dgm:t>
    </dgm:pt>
    <dgm:pt modelId="{5C7DDB52-C0E6-4A17-B61E-C80C11F9AEBA}" type="pres">
      <dgm:prSet presAssocID="{F12A2B91-99BA-429A-A0A8-C17EC98D41FF}" presName="descendantText" presStyleLbl="alignAcc1" presStyleIdx="1" presStyleCnt="3">
        <dgm:presLayoutVars>
          <dgm:bulletEnabled val="1"/>
        </dgm:presLayoutVars>
      </dgm:prSet>
      <dgm:spPr/>
      <dgm:t>
        <a:bodyPr/>
        <a:lstStyle/>
        <a:p>
          <a:endParaRPr lang="en-GB"/>
        </a:p>
      </dgm:t>
    </dgm:pt>
    <dgm:pt modelId="{B79D9277-691C-438D-9B2B-5EE430A0BF34}" type="pres">
      <dgm:prSet presAssocID="{74F6C782-6FA2-4015-8D46-EA2B503866BC}" presName="sp" presStyleCnt="0"/>
      <dgm:spPr/>
    </dgm:pt>
    <dgm:pt modelId="{52DD3741-3A9C-4B51-A08C-BA29A17F0127}" type="pres">
      <dgm:prSet presAssocID="{E397843F-2230-4C56-9CD6-1E21B2F68D63}" presName="composite" presStyleCnt="0"/>
      <dgm:spPr/>
    </dgm:pt>
    <dgm:pt modelId="{3379B317-20CF-4807-A277-B48D25DCC238}" type="pres">
      <dgm:prSet presAssocID="{E397843F-2230-4C56-9CD6-1E21B2F68D63}" presName="parentText" presStyleLbl="alignNode1" presStyleIdx="2" presStyleCnt="3">
        <dgm:presLayoutVars>
          <dgm:chMax val="1"/>
          <dgm:bulletEnabled val="1"/>
        </dgm:presLayoutVars>
      </dgm:prSet>
      <dgm:spPr/>
      <dgm:t>
        <a:bodyPr/>
        <a:lstStyle/>
        <a:p>
          <a:endParaRPr lang="en-GB"/>
        </a:p>
      </dgm:t>
    </dgm:pt>
    <dgm:pt modelId="{EBA5E6E2-8FBA-4D3A-A2CD-29D1744F651A}" type="pres">
      <dgm:prSet presAssocID="{E397843F-2230-4C56-9CD6-1E21B2F68D63}" presName="descendantText" presStyleLbl="alignAcc1" presStyleIdx="2" presStyleCnt="3">
        <dgm:presLayoutVars>
          <dgm:bulletEnabled val="1"/>
        </dgm:presLayoutVars>
      </dgm:prSet>
      <dgm:spPr/>
      <dgm:t>
        <a:bodyPr/>
        <a:lstStyle/>
        <a:p>
          <a:endParaRPr lang="en-GB"/>
        </a:p>
      </dgm:t>
    </dgm:pt>
  </dgm:ptLst>
  <dgm:cxnLst>
    <dgm:cxn modelId="{FC3B96BC-036D-4931-B957-E57209700D7F}" type="presOf" srcId="{60875717-DFD8-413D-BD52-A5A897669326}" destId="{4830DF6E-E6E7-4EDC-9925-1F16FA02A651}" srcOrd="0" destOrd="0" presId="urn:microsoft.com/office/officeart/2005/8/layout/chevron2"/>
    <dgm:cxn modelId="{017AC933-BC4E-4EA3-B0FC-FB2F76C90C45}" type="presOf" srcId="{F12A2B91-99BA-429A-A0A8-C17EC98D41FF}" destId="{00844535-7E5F-48C6-9A92-0E1064302C51}" srcOrd="0" destOrd="0" presId="urn:microsoft.com/office/officeart/2005/8/layout/chevron2"/>
    <dgm:cxn modelId="{44873ACF-F174-4F6C-883D-3721851047D4}" srcId="{F12A2B91-99BA-429A-A0A8-C17EC98D41FF}" destId="{64234157-9256-4632-838E-4A2EC57074C9}" srcOrd="0" destOrd="0" parTransId="{D32E8B21-B9EA-4D80-82BE-77195803B966}" sibTransId="{B4EB7469-9B82-46D7-85E4-17FF06086BE4}"/>
    <dgm:cxn modelId="{7F1C77F1-B28B-4291-B43B-270F538F7262}" srcId="{D4965D20-754D-4809-82D4-BB02CBD55D7F}" destId="{F12A2B91-99BA-429A-A0A8-C17EC98D41FF}" srcOrd="1" destOrd="0" parTransId="{47D6A662-F456-4AD0-B837-03047F6898D5}" sibTransId="{74F6C782-6FA2-4015-8D46-EA2B503866BC}"/>
    <dgm:cxn modelId="{AB622497-2873-4C64-9BAF-D8E46997D852}" type="presOf" srcId="{E397843F-2230-4C56-9CD6-1E21B2F68D63}" destId="{3379B317-20CF-4807-A277-B48D25DCC238}" srcOrd="0" destOrd="0" presId="urn:microsoft.com/office/officeart/2005/8/layout/chevron2"/>
    <dgm:cxn modelId="{C1205104-DE11-4A5F-90A1-C6EE445E2775}" type="presOf" srcId="{922A181B-DC5B-46CA-BAA0-027218E3694D}" destId="{EBA5E6E2-8FBA-4D3A-A2CD-29D1744F651A}" srcOrd="0" destOrd="0" presId="urn:microsoft.com/office/officeart/2005/8/layout/chevron2"/>
    <dgm:cxn modelId="{CBD58E55-C6FB-45DA-8D63-F51567759DB1}" type="presOf" srcId="{D4965D20-754D-4809-82D4-BB02CBD55D7F}" destId="{94176B45-9CE2-4F11-8CBC-62B18E21781D}" srcOrd="0" destOrd="0" presId="urn:microsoft.com/office/officeart/2005/8/layout/chevron2"/>
    <dgm:cxn modelId="{F6DDFDC1-A5DD-4695-A19B-92D27B9749F1}" srcId="{D4965D20-754D-4809-82D4-BB02CBD55D7F}" destId="{60875717-DFD8-413D-BD52-A5A897669326}" srcOrd="0" destOrd="0" parTransId="{50FB965B-0D82-4D36-A759-092580A1255F}" sibTransId="{5BBC2CEC-7153-4ADD-B57B-3F0F306A94F2}"/>
    <dgm:cxn modelId="{3C4AF78D-2A58-4213-B333-4BCA0EE723FE}" type="presOf" srcId="{64234157-9256-4632-838E-4A2EC57074C9}" destId="{5C7DDB52-C0E6-4A17-B61E-C80C11F9AEBA}" srcOrd="0" destOrd="0" presId="urn:microsoft.com/office/officeart/2005/8/layout/chevron2"/>
    <dgm:cxn modelId="{328E2598-D22C-4339-91FE-729E4AD19E55}" srcId="{E397843F-2230-4C56-9CD6-1E21B2F68D63}" destId="{922A181B-DC5B-46CA-BAA0-027218E3694D}" srcOrd="0" destOrd="0" parTransId="{60B99D8B-783D-4529-B0AE-391707ED2663}" sibTransId="{03C61098-4E13-4A83-A9EC-A823CD2889A1}"/>
    <dgm:cxn modelId="{C8ADE8C8-720F-4D63-AE6A-568142B6E3D6}" type="presOf" srcId="{BA5EA606-22AE-4B60-832A-47559A5EB79B}" destId="{26D6ECCA-203F-4F1F-B851-09D2D6892B97}" srcOrd="0" destOrd="0" presId="urn:microsoft.com/office/officeart/2005/8/layout/chevron2"/>
    <dgm:cxn modelId="{A3E261CB-62F4-421E-8EB3-76C6E3897C58}" srcId="{60875717-DFD8-413D-BD52-A5A897669326}" destId="{BA5EA606-22AE-4B60-832A-47559A5EB79B}" srcOrd="0" destOrd="0" parTransId="{701859FF-C9F5-453D-AA36-CA0AC45077A7}" sibTransId="{7CF03EA4-F275-48D2-83BB-3E33885F14C9}"/>
    <dgm:cxn modelId="{FA8198ED-8A17-49CE-9616-68E6B04DE55E}" srcId="{D4965D20-754D-4809-82D4-BB02CBD55D7F}" destId="{E397843F-2230-4C56-9CD6-1E21B2F68D63}" srcOrd="2" destOrd="0" parTransId="{B66C48F1-ED70-49D6-95DE-2FD4110DB6FF}" sibTransId="{9047AAEC-B2C0-4E41-8BF1-1AF633E9C75F}"/>
    <dgm:cxn modelId="{76377E49-7512-4B81-9330-5801070C7318}" type="presParOf" srcId="{94176B45-9CE2-4F11-8CBC-62B18E21781D}" destId="{856F92DD-5D2D-47E4-A4BD-1CA9E1F39F39}" srcOrd="0" destOrd="0" presId="urn:microsoft.com/office/officeart/2005/8/layout/chevron2"/>
    <dgm:cxn modelId="{C8B21603-4FD7-4E0E-AE2D-BF3CA21440B8}" type="presParOf" srcId="{856F92DD-5D2D-47E4-A4BD-1CA9E1F39F39}" destId="{4830DF6E-E6E7-4EDC-9925-1F16FA02A651}" srcOrd="0" destOrd="0" presId="urn:microsoft.com/office/officeart/2005/8/layout/chevron2"/>
    <dgm:cxn modelId="{F268A2A6-FDD0-48EA-85FF-C6C7214A6536}" type="presParOf" srcId="{856F92DD-5D2D-47E4-A4BD-1CA9E1F39F39}" destId="{26D6ECCA-203F-4F1F-B851-09D2D6892B97}" srcOrd="1" destOrd="0" presId="urn:microsoft.com/office/officeart/2005/8/layout/chevron2"/>
    <dgm:cxn modelId="{D90F4EA6-B0DC-4C65-9923-29CBADB1D4DA}" type="presParOf" srcId="{94176B45-9CE2-4F11-8CBC-62B18E21781D}" destId="{3930DED0-8FD3-4774-B737-E87A0F7E759E}" srcOrd="1" destOrd="0" presId="urn:microsoft.com/office/officeart/2005/8/layout/chevron2"/>
    <dgm:cxn modelId="{2D8D82D1-D0E3-4F2D-8EA4-90EA3A5D3B2E}" type="presParOf" srcId="{94176B45-9CE2-4F11-8CBC-62B18E21781D}" destId="{BC2E91E0-67AF-4C44-888B-0314108E781D}" srcOrd="2" destOrd="0" presId="urn:microsoft.com/office/officeart/2005/8/layout/chevron2"/>
    <dgm:cxn modelId="{FBC6EA8A-3F72-4FFF-8F0D-FEEDF3A92155}" type="presParOf" srcId="{BC2E91E0-67AF-4C44-888B-0314108E781D}" destId="{00844535-7E5F-48C6-9A92-0E1064302C51}" srcOrd="0" destOrd="0" presId="urn:microsoft.com/office/officeart/2005/8/layout/chevron2"/>
    <dgm:cxn modelId="{A57C76C0-33E0-4A4E-885A-BD1F8137B84E}" type="presParOf" srcId="{BC2E91E0-67AF-4C44-888B-0314108E781D}" destId="{5C7DDB52-C0E6-4A17-B61E-C80C11F9AEBA}" srcOrd="1" destOrd="0" presId="urn:microsoft.com/office/officeart/2005/8/layout/chevron2"/>
    <dgm:cxn modelId="{8F05691D-98FB-4F88-972A-E2CFFA6BB1A9}" type="presParOf" srcId="{94176B45-9CE2-4F11-8CBC-62B18E21781D}" destId="{B79D9277-691C-438D-9B2B-5EE430A0BF34}" srcOrd="3" destOrd="0" presId="urn:microsoft.com/office/officeart/2005/8/layout/chevron2"/>
    <dgm:cxn modelId="{87C895DD-5E3B-413F-82FF-E98A875B6D47}" type="presParOf" srcId="{94176B45-9CE2-4F11-8CBC-62B18E21781D}" destId="{52DD3741-3A9C-4B51-A08C-BA29A17F0127}" srcOrd="4" destOrd="0" presId="urn:microsoft.com/office/officeart/2005/8/layout/chevron2"/>
    <dgm:cxn modelId="{B39474C2-BDB4-4019-BB1A-791268BBE827}" type="presParOf" srcId="{52DD3741-3A9C-4B51-A08C-BA29A17F0127}" destId="{3379B317-20CF-4807-A277-B48D25DCC238}" srcOrd="0" destOrd="0" presId="urn:microsoft.com/office/officeart/2005/8/layout/chevron2"/>
    <dgm:cxn modelId="{7A128A6C-81BD-4004-B11F-6A8B7C3EECCD}" type="presParOf" srcId="{52DD3741-3A9C-4B51-A08C-BA29A17F0127}" destId="{EBA5E6E2-8FBA-4D3A-A2CD-29D1744F651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449411A-9E73-4F38-A774-2EA077F54B11}" type="datetimeFigureOut">
              <a:rPr lang="en-GB" smtClean="0"/>
              <a:pPr/>
              <a:t>01/12/2015</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FA86137-282C-4650-AE17-7BD7B40D1DC9}" type="slidenum">
              <a:rPr lang="en-GB" smtClean="0"/>
              <a:pPr/>
              <a:t>‹#›</a:t>
            </a:fld>
            <a:endParaRPr lang="en-GB"/>
          </a:p>
        </p:txBody>
      </p:sp>
    </p:spTree>
    <p:extLst>
      <p:ext uri="{BB962C8B-B14F-4D97-AF65-F5344CB8AC3E}">
        <p14:creationId xmlns:p14="http://schemas.microsoft.com/office/powerpoint/2010/main" val="2139374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8CE9538-5036-421F-9C25-C7FD247ED1EB}" type="datetimeFigureOut">
              <a:rPr lang="en-GB" smtClean="0"/>
              <a:pPr/>
              <a:t>01/12/2015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DFAD004-BC5E-405D-A1ED-B131E0A507C0}" type="slidenum">
              <a:rPr lang="en-GB" smtClean="0"/>
              <a:pPr/>
              <a:t>‹#›</a:t>
            </a:fld>
            <a:endParaRPr lang="en-GB"/>
          </a:p>
        </p:txBody>
      </p:sp>
    </p:spTree>
    <p:extLst>
      <p:ext uri="{BB962C8B-B14F-4D97-AF65-F5344CB8AC3E}">
        <p14:creationId xmlns:p14="http://schemas.microsoft.com/office/powerpoint/2010/main" val="3487061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200" b="1" u="none" kern="1200" dirty="0" smtClean="0">
                <a:solidFill>
                  <a:schemeClr val="tx1"/>
                </a:solidFill>
                <a:latin typeface="+mn-lt"/>
                <a:ea typeface="+mn-ea"/>
                <a:cs typeface="+mn-cs"/>
              </a:rPr>
              <a:t>Put in location</a:t>
            </a:r>
            <a:r>
              <a:rPr lang="en-GB" sz="1200" b="1" u="none" kern="1200" baseline="0" dirty="0" smtClean="0">
                <a:solidFill>
                  <a:schemeClr val="tx1"/>
                </a:solidFill>
                <a:latin typeface="+mn-lt"/>
                <a:ea typeface="+mn-ea"/>
                <a:cs typeface="+mn-cs"/>
              </a:rPr>
              <a:t> and dates of the workshop</a:t>
            </a:r>
            <a:endParaRPr lang="en-GB" sz="1200" b="1" u="none"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GB" sz="1200" b="0" u="none"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GB" sz="1200" b="0" u="none" kern="1200" dirty="0" smtClean="0">
                <a:solidFill>
                  <a:schemeClr val="tx1"/>
                </a:solidFill>
                <a:latin typeface="+mn-lt"/>
                <a:ea typeface="+mn-ea"/>
                <a:cs typeface="+mn-cs"/>
              </a:rPr>
              <a:t>Some</a:t>
            </a:r>
            <a:r>
              <a:rPr lang="en-GB" sz="1200" b="0" u="none" kern="1200" baseline="0" dirty="0" smtClean="0">
                <a:solidFill>
                  <a:schemeClr val="tx1"/>
                </a:solidFill>
                <a:latin typeface="+mn-lt"/>
                <a:ea typeface="+mn-ea"/>
                <a:cs typeface="+mn-cs"/>
              </a:rPr>
              <a:t> of the material is repeated from the presentation in </a:t>
            </a:r>
            <a:r>
              <a:rPr lang="en-GB" sz="1200" b="0" u="none" kern="1200" baseline="0" dirty="0" smtClean="0">
                <a:solidFill>
                  <a:schemeClr val="tx1"/>
                </a:solidFill>
                <a:latin typeface="+mn-lt"/>
                <a:ea typeface="+mn-ea"/>
                <a:cs typeface="+mn-cs"/>
              </a:rPr>
              <a:t>the first </a:t>
            </a:r>
            <a:r>
              <a:rPr lang="en-GB" sz="1200" b="0" u="none" kern="1200" baseline="0" smtClean="0">
                <a:solidFill>
                  <a:schemeClr val="tx1"/>
                </a:solidFill>
                <a:latin typeface="+mn-lt"/>
                <a:ea typeface="+mn-ea"/>
                <a:cs typeface="+mn-cs"/>
              </a:rPr>
              <a:t>stakeholder workshop, </a:t>
            </a:r>
            <a:r>
              <a:rPr lang="en-GB" sz="1200" b="0" u="none" kern="1200" baseline="0" dirty="0" smtClean="0">
                <a:solidFill>
                  <a:schemeClr val="tx1"/>
                </a:solidFill>
                <a:latin typeface="+mn-lt"/>
                <a:ea typeface="+mn-ea"/>
                <a:cs typeface="+mn-cs"/>
              </a:rPr>
              <a:t>as it may have been forgotten and is highly relevant to the development of the bundles</a:t>
            </a:r>
            <a:endParaRPr lang="en-GB" sz="1200" b="0" u="none"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DFAD004-BC5E-405D-A1ED-B131E0A507C0}" type="slidenum">
              <a:rPr lang="en-GB" smtClean="0"/>
              <a:pPr/>
              <a:t>1</a:t>
            </a:fld>
            <a:endParaRPr lang="en-GB"/>
          </a:p>
        </p:txBody>
      </p:sp>
    </p:spTree>
    <p:extLst>
      <p:ext uri="{BB962C8B-B14F-4D97-AF65-F5344CB8AC3E}">
        <p14:creationId xmlns:p14="http://schemas.microsoft.com/office/powerpoint/2010/main" val="2369277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process is similar</a:t>
            </a:r>
            <a:r>
              <a:rPr lang="en-GB" baseline="0" dirty="0" smtClean="0"/>
              <a:t> to most planning processes.  However, as the concept of developing coherent bundles of strategies and linking HR to health systems strategies may be unfamiliar to some participants, we have provided a process of reviewing the </a:t>
            </a:r>
            <a:r>
              <a:rPr lang="en-GB" b="1" baseline="0" dirty="0" smtClean="0"/>
              <a:t>Options</a:t>
            </a:r>
            <a:r>
              <a:rPr lang="en-GB" b="0" baseline="0" dirty="0" smtClean="0"/>
              <a:t> of strategies by performance area </a:t>
            </a:r>
            <a:r>
              <a:rPr lang="en-GB" b="1" baseline="0" dirty="0" smtClean="0"/>
              <a:t>before</a:t>
            </a:r>
            <a:r>
              <a:rPr lang="en-GB" b="0" baseline="0" dirty="0" smtClean="0"/>
              <a:t> deciding on which strategies to use.</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10</a:t>
            </a:fld>
            <a:endParaRPr lang="en-GB"/>
          </a:p>
        </p:txBody>
      </p:sp>
    </p:spTree>
    <p:extLst>
      <p:ext uri="{BB962C8B-B14F-4D97-AF65-F5344CB8AC3E}">
        <p14:creationId xmlns:p14="http://schemas.microsoft.com/office/powerpoint/2010/main" val="1978876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smtClean="0"/>
              <a:t>This table is provided in the DHMT manual</a:t>
            </a:r>
            <a:r>
              <a:rPr lang="en-GB" baseline="0" dirty="0" smtClean="0"/>
              <a:t> to give a brief example of the kind of strategies that could be used to address problems of:</a:t>
            </a:r>
          </a:p>
          <a:p>
            <a:pPr lvl="0"/>
            <a:r>
              <a:rPr lang="en-GB" sz="1200" kern="1200" dirty="0" smtClean="0">
                <a:solidFill>
                  <a:schemeClr val="tx1"/>
                </a:solidFill>
                <a:effectLst/>
                <a:latin typeface="+mn-lt"/>
                <a:ea typeface="+mn-ea"/>
                <a:cs typeface="+mn-cs"/>
              </a:rPr>
              <a:t>Availability</a:t>
            </a:r>
          </a:p>
          <a:p>
            <a:pPr lvl="0"/>
            <a:r>
              <a:rPr lang="en-GB" sz="1200" kern="1200" dirty="0" smtClean="0">
                <a:solidFill>
                  <a:schemeClr val="tx1"/>
                </a:solidFill>
                <a:effectLst/>
                <a:latin typeface="+mn-lt"/>
                <a:ea typeface="+mn-ea"/>
                <a:cs typeface="+mn-cs"/>
              </a:rPr>
              <a:t>Direction</a:t>
            </a:r>
          </a:p>
          <a:p>
            <a:pPr lvl="0"/>
            <a:r>
              <a:rPr lang="en-GB" sz="1200" kern="1200" dirty="0" smtClean="0">
                <a:solidFill>
                  <a:schemeClr val="tx1"/>
                </a:solidFill>
                <a:effectLst/>
                <a:latin typeface="+mn-lt"/>
                <a:ea typeface="+mn-ea"/>
                <a:cs typeface="+mn-cs"/>
              </a:rPr>
              <a:t>Competencies</a:t>
            </a:r>
          </a:p>
          <a:p>
            <a:pPr lvl="0"/>
            <a:r>
              <a:rPr lang="en-GB" sz="1200" kern="1200" dirty="0" smtClean="0">
                <a:solidFill>
                  <a:schemeClr val="tx1"/>
                </a:solidFill>
                <a:effectLst/>
                <a:latin typeface="+mn-lt"/>
                <a:ea typeface="+mn-ea"/>
                <a:cs typeface="+mn-cs"/>
              </a:rPr>
              <a:t>Rewards and sanctions</a:t>
            </a:r>
          </a:p>
          <a:p>
            <a:pPr lvl="0"/>
            <a:r>
              <a:rPr lang="en-GB" sz="1200" kern="1200" dirty="0" smtClean="0">
                <a:solidFill>
                  <a:schemeClr val="tx1"/>
                </a:solidFill>
                <a:effectLst/>
                <a:latin typeface="+mn-lt"/>
                <a:ea typeface="+mn-ea"/>
                <a:cs typeface="+mn-cs"/>
              </a:rPr>
              <a:t>Other health systems components</a:t>
            </a:r>
          </a:p>
          <a:p>
            <a:pPr lvl="0"/>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It has the same structure</a:t>
            </a:r>
            <a:r>
              <a:rPr lang="en-GB" sz="1200" kern="1200" baseline="0" dirty="0" smtClean="0">
                <a:solidFill>
                  <a:schemeClr val="tx1"/>
                </a:solidFill>
                <a:effectLst/>
                <a:latin typeface="+mn-lt"/>
                <a:ea typeface="+mn-ea"/>
                <a:cs typeface="+mn-cs"/>
              </a:rPr>
              <a:t> as the full table (currently 10 pages long).  The next slide is to explain the ‘anatomy’ of the table, to help the DHMT when they review the full table before deciding on which strategies to select.</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13</a:t>
            </a:fld>
            <a:endParaRPr lang="en-GB"/>
          </a:p>
        </p:txBody>
      </p:sp>
    </p:spTree>
    <p:extLst>
      <p:ext uri="{BB962C8B-B14F-4D97-AF65-F5344CB8AC3E}">
        <p14:creationId xmlns:p14="http://schemas.microsoft.com/office/powerpoint/2010/main" val="3911255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points</a:t>
            </a:r>
            <a:r>
              <a:rPr lang="en-GB" baseline="0" dirty="0" smtClean="0"/>
              <a:t> are summarised in the next slide (you may decide you don’t need both slides)</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14</a:t>
            </a:fld>
            <a:endParaRPr lang="en-GB"/>
          </a:p>
        </p:txBody>
      </p:sp>
    </p:spTree>
    <p:extLst>
      <p:ext uri="{BB962C8B-B14F-4D97-AF65-F5344CB8AC3E}">
        <p14:creationId xmlns:p14="http://schemas.microsoft.com/office/powerpoint/2010/main" val="3911255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Summarise</a:t>
            </a:r>
            <a:r>
              <a:rPr lang="en-GB" baseline="0" dirty="0" smtClean="0"/>
              <a:t> the steps with this slides</a:t>
            </a:r>
          </a:p>
          <a:p>
            <a:endParaRPr lang="en-GB" baseline="0" dirty="0" smtClean="0"/>
          </a:p>
          <a:p>
            <a:r>
              <a:rPr lang="en-GB" baseline="0" dirty="0" smtClean="0"/>
              <a:t>The purpose of starting with the relevant performance areas is to help the DHMTs to focus on areas relevant to the problem analysis.</a:t>
            </a:r>
          </a:p>
          <a:p>
            <a:endParaRPr lang="en-GB" baseline="0" dirty="0" smtClean="0"/>
          </a:p>
          <a:p>
            <a:r>
              <a:rPr lang="en-GB" baseline="0" dirty="0" smtClean="0"/>
              <a:t>Please note that there is more detail on these steps in Figure 1, section 4 in the DHMT manual.</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15</a:t>
            </a:fld>
            <a:endParaRPr lang="en-GB"/>
          </a:p>
        </p:txBody>
      </p:sp>
    </p:spTree>
    <p:extLst>
      <p:ext uri="{BB962C8B-B14F-4D97-AF65-F5344CB8AC3E}">
        <p14:creationId xmlns:p14="http://schemas.microsoft.com/office/powerpoint/2010/main" val="1294758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that the term ‘performance area’ has now gone from Column A, as this was only used for narrowing down the search</a:t>
            </a:r>
            <a:r>
              <a:rPr lang="en-GB" baseline="0" dirty="0" smtClean="0"/>
              <a:t> for appropriate strategies.</a:t>
            </a:r>
            <a:endParaRPr lang="en-GB" dirty="0" smtClean="0"/>
          </a:p>
          <a:p>
            <a:endParaRPr lang="en-GB" dirty="0" smtClean="0"/>
          </a:p>
          <a:p>
            <a:r>
              <a:rPr lang="en-GB" dirty="0" smtClean="0"/>
              <a:t>D2 is a template in Word</a:t>
            </a:r>
            <a:r>
              <a:rPr lang="en-GB" baseline="0" dirty="0" smtClean="0"/>
              <a:t> for developing the plan</a:t>
            </a:r>
            <a:r>
              <a:rPr lang="en-GB" dirty="0" smtClean="0"/>
              <a:t> which can be used in the next session</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16</a:t>
            </a:fld>
            <a:endParaRPr lang="en-GB"/>
          </a:p>
        </p:txBody>
      </p:sp>
    </p:spTree>
    <p:extLst>
      <p:ext uri="{BB962C8B-B14F-4D97-AF65-F5344CB8AC3E}">
        <p14:creationId xmlns:p14="http://schemas.microsoft.com/office/powerpoint/2010/main" val="2867419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Prepare</a:t>
            </a:r>
            <a:r>
              <a:rPr lang="en-GB" baseline="0" dirty="0" smtClean="0"/>
              <a:t> participants for the next steps.  Please advise them to read Section 4 of the DHMT guidelines before the sessions tomorrow morning, as this should help them understand the planning process better.</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17</a:t>
            </a:fld>
            <a:endParaRPr lang="en-GB"/>
          </a:p>
        </p:txBody>
      </p:sp>
    </p:spTree>
    <p:extLst>
      <p:ext uri="{BB962C8B-B14F-4D97-AF65-F5344CB8AC3E}">
        <p14:creationId xmlns:p14="http://schemas.microsoft.com/office/powerpoint/2010/main" val="145385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u="none" baseline="0" dirty="0" smtClean="0"/>
          </a:p>
          <a:p>
            <a:r>
              <a:rPr lang="en-GB" u="none" baseline="0" dirty="0" smtClean="0"/>
              <a:t>The session does NOT aim to develop </a:t>
            </a:r>
            <a:r>
              <a:rPr lang="en-GB" b="1" u="none" baseline="0" dirty="0" smtClean="0"/>
              <a:t>competencies</a:t>
            </a:r>
            <a:r>
              <a:rPr lang="en-GB" u="none" baseline="0" dirty="0" smtClean="0"/>
              <a:t> for putting the bundles together.</a:t>
            </a:r>
            <a:endParaRPr lang="en-GB" u="none"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2</a:t>
            </a:fld>
            <a:endParaRPr lang="en-GB"/>
          </a:p>
        </p:txBody>
      </p:sp>
    </p:spTree>
    <p:extLst>
      <p:ext uri="{BB962C8B-B14F-4D97-AF65-F5344CB8AC3E}">
        <p14:creationId xmlns:p14="http://schemas.microsoft.com/office/powerpoint/2010/main" val="3481384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indent="0">
              <a:buNone/>
            </a:pPr>
            <a:r>
              <a:rPr lang="en-GB" dirty="0" smtClean="0"/>
              <a:t>1. In PERFORM we are looking at the performance</a:t>
            </a:r>
            <a:r>
              <a:rPr lang="en-GB" baseline="0" dirty="0" smtClean="0"/>
              <a:t> of the workforce as a whole within the district.  This means that we are concerned with the overall staffing to carry out the tasks to deliver planned services.  So well look at the workforce in a </a:t>
            </a:r>
            <a:r>
              <a:rPr lang="en-GB" b="1" baseline="0" dirty="0" smtClean="0"/>
              <a:t>collective way</a:t>
            </a:r>
            <a:r>
              <a:rPr lang="en-GB" baseline="0" dirty="0" smtClean="0"/>
              <a:t> (are there enough? Are the right types of staff (cadres) in the right place? We are also concerned about managing </a:t>
            </a:r>
            <a:r>
              <a:rPr lang="en-GB" b="1" baseline="0" dirty="0" smtClean="0"/>
              <a:t>individuals</a:t>
            </a:r>
            <a:r>
              <a:rPr lang="en-GB" b="0" baseline="0" dirty="0" smtClean="0"/>
              <a:t> who are in post (do they need more skills? Should they be promoted? Are they frequently absent from work?).  The performance of the collective workforce is largely a result of management decisions.   The performance of individual is a result of interactions between managers and/or supervisors and the individual health worker (other factors are involved, but don’t go into too much depth when making this point). (</a:t>
            </a:r>
            <a:r>
              <a:rPr lang="en-GB" b="1" baseline="0" dirty="0" smtClean="0"/>
              <a:t>Note:</a:t>
            </a:r>
            <a:r>
              <a:rPr lang="en-GB" b="0" baseline="0" dirty="0" smtClean="0"/>
              <a:t> this seems to be a difficult concept to get across, but don’t spend too much time on it.  It will come up again in NW2 and may make more sense by then). </a:t>
            </a:r>
          </a:p>
          <a:p>
            <a:pPr marL="0" indent="0">
              <a:buNone/>
            </a:pPr>
            <a:endParaRPr lang="en-GB" b="0" baseline="0" dirty="0" smtClean="0"/>
          </a:p>
          <a:p>
            <a:pPr marL="0" indent="0">
              <a:buNone/>
            </a:pPr>
            <a:r>
              <a:rPr lang="en-GB" b="0" baseline="0" dirty="0" smtClean="0"/>
              <a:t>2. The services delivered within the district are the result of actions carried out by clinical staff, managers (including supervisors) and support staff (drivers, security guards, administrative clerks </a:t>
            </a:r>
            <a:r>
              <a:rPr lang="en-GB" b="0" baseline="0" dirty="0" err="1" smtClean="0"/>
              <a:t>etc</a:t>
            </a:r>
            <a:r>
              <a:rPr lang="en-GB" b="0" baseline="0" dirty="0" smtClean="0"/>
              <a:t>).  It is therefore necessary to manage the performance of all three groups, not just clinical staff. </a:t>
            </a:r>
            <a:r>
              <a:rPr lang="en-GB" b="1" baseline="0" dirty="0" smtClean="0"/>
              <a:t>Ask </a:t>
            </a:r>
            <a:r>
              <a:rPr lang="en-GB" b="0" baseline="0" dirty="0" smtClean="0"/>
              <a:t>what the impact of the poor performance of a group of support staff e.g. administrative clerks on service delivery might be to confirm the importance of including all groups of staff in performance management.</a:t>
            </a:r>
            <a:br>
              <a:rPr lang="en-GB" b="0" baseline="0" dirty="0" smtClean="0"/>
            </a:br>
            <a:endParaRPr lang="en-GB" b="0" baseline="0" dirty="0" smtClean="0"/>
          </a:p>
          <a:p>
            <a:pPr marL="0" indent="0">
              <a:buNone/>
            </a:pPr>
            <a:r>
              <a:rPr lang="en-GB" b="0" baseline="0" dirty="0" smtClean="0"/>
              <a:t>3. </a:t>
            </a:r>
            <a:r>
              <a:rPr lang="en-GB" dirty="0" smtClean="0"/>
              <a:t>There is no performance without staff! Managers need to do their best to ensure posts are filled – including in remoter facilities – with staff who have the right competencies,</a:t>
            </a:r>
            <a:r>
              <a:rPr lang="en-GB" baseline="0" dirty="0" smtClean="0"/>
              <a:t> so their effort can be transformed into performance (this is an example of managing the collective workforce).  Even if the right staff are posted, some may often be absent (this may be for other tasks, training, annual leave – or the absence may not have been sanctioned) and there is no possibility of effort being transformed into performance.  Managers may need to take actions to reduce staff absence (this is an example of managing the individual). </a:t>
            </a:r>
            <a:r>
              <a:rPr lang="en-GB" b="1" baseline="0" dirty="0" smtClean="0"/>
              <a:t>Use </a:t>
            </a:r>
            <a:r>
              <a:rPr lang="en-GB" b="0" baseline="0" dirty="0" smtClean="0"/>
              <a:t> any relevant examples of the problems of availability of staff from the presentations on Day 1.</a:t>
            </a:r>
            <a:br>
              <a:rPr lang="en-GB" b="0" baseline="0" dirty="0" smtClean="0"/>
            </a:br>
            <a:endParaRPr lang="en-GB" b="0" baseline="0" dirty="0" smtClean="0"/>
          </a:p>
          <a:p>
            <a:pPr marL="0" indent="0">
              <a:buNone/>
            </a:pPr>
            <a:r>
              <a:rPr lang="en-GB" b="0" baseline="0" dirty="0" smtClean="0"/>
              <a:t>4. Assuming staff are in post and are available for work, it is possible to address performance in terms of the quality and quantity (this relates to efficiency of the way staff work or are used) of work output. </a:t>
            </a:r>
            <a:r>
              <a:rPr lang="en-GB" b="1" baseline="0" dirty="0" smtClean="0"/>
              <a:t>Use </a:t>
            </a:r>
            <a:r>
              <a:rPr lang="en-GB" b="0" baseline="0" dirty="0" smtClean="0"/>
              <a:t> examples from the presentations on Day 1 of problems of both quality and quantity of work output.</a:t>
            </a:r>
            <a:r>
              <a:rPr lang="en-GB" baseline="0" dirty="0" smtClean="0"/>
              <a:t/>
            </a:r>
            <a:br>
              <a:rPr lang="en-GB" baseline="0" dirty="0" smtClean="0"/>
            </a:br>
            <a:endParaRPr lang="en-GB" baseline="0" dirty="0" smtClean="0"/>
          </a:p>
          <a:p>
            <a:pPr marL="0" indent="0">
              <a:buNone/>
            </a:pPr>
            <a:r>
              <a:rPr lang="en-GB" dirty="0" smtClean="0"/>
              <a:t>There are a range of HR interventions that</a:t>
            </a:r>
            <a:r>
              <a:rPr lang="en-GB" baseline="0" dirty="0" smtClean="0"/>
              <a:t> can be used to address workforce performance problems.  It is sometimes useful to divide these into those that address the collective workforce (e.g. availability of staff in terms of right number, skills, in the right place) and those that address the performance of individuals.  We start with addressing the collective workforce.</a:t>
            </a:r>
          </a:p>
          <a:p>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3</a:t>
            </a:fld>
            <a:endParaRPr lang="en-GB"/>
          </a:p>
        </p:txBody>
      </p:sp>
    </p:spTree>
    <p:extLst>
      <p:ext uri="{BB962C8B-B14F-4D97-AF65-F5344CB8AC3E}">
        <p14:creationId xmlns:p14="http://schemas.microsoft.com/office/powerpoint/2010/main" val="2007210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806897-BEE6-4893-A73D-3EA9E0FD703A}" type="slidenum">
              <a:rPr lang="en-GB"/>
              <a:pPr/>
              <a:t>4</a:t>
            </a:fld>
            <a:endParaRPr lang="en-GB"/>
          </a:p>
        </p:txBody>
      </p:sp>
      <p:sp>
        <p:nvSpPr>
          <p:cNvPr id="66562" name="Rectangle 2"/>
          <p:cNvSpPr>
            <a:spLocks noGrp="1" noRot="1" noChangeAspect="1" noChangeArrowheads="1" noTextEdit="1"/>
          </p:cNvSpPr>
          <p:nvPr>
            <p:ph type="sldImg"/>
          </p:nvPr>
        </p:nvSpPr>
        <p:spPr>
          <a:xfrm>
            <a:off x="917575" y="742950"/>
            <a:ext cx="4964113" cy="3724275"/>
          </a:xfrm>
          <a:ln/>
        </p:spPr>
      </p:sp>
      <p:sp>
        <p:nvSpPr>
          <p:cNvPr id="66563" name="Rectangle 3"/>
          <p:cNvSpPr>
            <a:spLocks noGrp="1" noChangeArrowheads="1"/>
          </p:cNvSpPr>
          <p:nvPr>
            <p:ph type="body" idx="1"/>
          </p:nvPr>
        </p:nvSpPr>
        <p:spPr>
          <a:xfrm>
            <a:off x="907932" y="4716877"/>
            <a:ext cx="4981815" cy="4465263"/>
          </a:xfrm>
        </p:spPr>
        <p:txBody>
          <a:bodyPr>
            <a:normAutofit fontScale="70000" lnSpcReduction="20000"/>
          </a:bodyPr>
          <a:lstStyle/>
          <a:p>
            <a:r>
              <a:rPr lang="en-GB" altLang="zh-CN" b="1" dirty="0" smtClean="0"/>
              <a:t>Note: this diagram graduall</a:t>
            </a:r>
            <a:r>
              <a:rPr lang="en-GB" altLang="zh-CN" b="1" baseline="0" dirty="0" smtClean="0"/>
              <a:t>y builds up; practise using it before presenting it to a live audience</a:t>
            </a:r>
            <a:endParaRPr lang="en-GB" altLang="zh-CN" b="1" dirty="0" smtClean="0"/>
          </a:p>
          <a:p>
            <a:endParaRPr lang="en-GB" altLang="zh-CN" dirty="0" smtClean="0"/>
          </a:p>
          <a:p>
            <a:r>
              <a:rPr lang="en-GB" altLang="zh-CN" dirty="0" smtClean="0"/>
              <a:t>This diagram</a:t>
            </a:r>
            <a:r>
              <a:rPr lang="en-GB" altLang="zh-CN" baseline="0" dirty="0" smtClean="0"/>
              <a:t> shows  the organisation in the blue disc.  Think of this as the district as a whole.  There are 6 broad ways in which the number of staff can be increased (or decreased, in some cases).  This provides ideas of the sort of strategies that could be selected, though some may not be appropriate to the district level.  </a:t>
            </a:r>
            <a:r>
              <a:rPr lang="en-GB" altLang="zh-CN" b="1" baseline="0" dirty="0" smtClean="0"/>
              <a:t>More detail is presented in the big table in Appendix 1 of the DHMT manual.</a:t>
            </a:r>
          </a:p>
          <a:p>
            <a:endParaRPr lang="en-GB" altLang="zh-CN" baseline="0" dirty="0" smtClean="0"/>
          </a:p>
          <a:p>
            <a:pPr marL="228600" indent="-228600">
              <a:buAutoNum type="arabicPeriod"/>
            </a:pPr>
            <a:r>
              <a:rPr lang="en-GB" altLang="zh-CN" baseline="0" dirty="0" smtClean="0"/>
              <a:t>Increase entrants: possible strategies include training more staff, recruiting more staff (if finances allow), getting staff transferred from other districts/institutions, contracting retired staff.</a:t>
            </a:r>
          </a:p>
          <a:p>
            <a:pPr marL="228600" indent="-228600">
              <a:buAutoNum type="arabicPeriod"/>
            </a:pPr>
            <a:r>
              <a:rPr lang="en-GB" altLang="zh-CN" baseline="0" dirty="0" smtClean="0"/>
              <a:t>Improve distribution: this does not increase the overall number of staff, but gets them “in the right place” to allow more equitable service delivery.  Sometime there is a surplus in urban areas and staff are underemployed.  Better distribution therefore may result in more efficient use of the collective workforce.  Possible strategies include: use of incentives to attract to and/or retain in rural areas; staff rotation or temporary placements; improving living and/or working conditions in rural areas to attract and retain staff; including rural placement as part of a contract for attending training.</a:t>
            </a:r>
          </a:p>
          <a:p>
            <a:pPr marL="228600" indent="-228600">
              <a:buAutoNum type="arabicPeriod"/>
            </a:pPr>
            <a:r>
              <a:rPr lang="en-GB" altLang="zh-CN" baseline="0" dirty="0" smtClean="0"/>
              <a:t>Improve productivity: again, this does not increase the overall number of staff, but there will be increased output (number of tasks carried out) from the existing staff, reducing the need for more staff.  Productivity will be discussed in the next section.</a:t>
            </a:r>
          </a:p>
          <a:p>
            <a:pPr marL="228600" indent="-228600">
              <a:buAutoNum type="arabicPeriod"/>
            </a:pPr>
            <a:r>
              <a:rPr lang="en-GB" altLang="zh-CN" baseline="0" dirty="0" smtClean="0"/>
              <a:t>Reduce losses: There is no point in increasing the number of entrants, if lots of staff are leaving.  Retention strategies include developing career opportunities within the district; sponsoring further training with bonding; job redesign to improve job satisfaction.  </a:t>
            </a:r>
          </a:p>
          <a:p>
            <a:pPr marL="228600" indent="-228600">
              <a:buAutoNum type="arabicPeriod"/>
            </a:pPr>
            <a:r>
              <a:rPr lang="en-GB" altLang="zh-CN" baseline="0" dirty="0" smtClean="0"/>
              <a:t>Changing skills mix (including the use of volunteers).  This relates to the distribution of tasks (currently referred to as “task shifting”) to make better use of the existing workforce.  For example, non-clinical staff could take on counselling tasks in a Voluntary Counselling and Testing service, to allow clinical staff to concentrate on tasks requiring their often scarce sets of skills.  This means that it might be possible to improve the productivity of the existing workforce.  Volunteers may also be used to carry out certain tasks.</a:t>
            </a:r>
          </a:p>
          <a:p>
            <a:r>
              <a:rPr lang="en-GB" altLang="zh-CN" dirty="0" smtClean="0"/>
              <a:t>6. Developing partnerships with other providers:</a:t>
            </a:r>
            <a:r>
              <a:rPr lang="en-GB" altLang="zh-CN" baseline="0" dirty="0" smtClean="0"/>
              <a:t> this may involve sharing work by mutual agreement or contracting out services.  This will not increase the number to staff managed by the DHMT available, but it may be making better use of the overall health workforce (government, faith-based organisations, NGOs)</a:t>
            </a:r>
          </a:p>
          <a:p>
            <a:endParaRPr lang="en-GB" altLang="zh-CN" baseline="0" dirty="0" smtClean="0"/>
          </a:p>
          <a:p>
            <a:r>
              <a:rPr lang="en-GB" altLang="zh-CN" baseline="0" dirty="0" smtClean="0"/>
              <a:t>Most of the 6 areas discussed could be called HR strategies (show red oval).  Improving productivity may involve increasing availability of supplies or equipment.  These are wider health systems areas.  Partnership and contracting are also wider health systems strategies (show green oval).</a:t>
            </a:r>
          </a:p>
          <a:p>
            <a:endParaRPr lang="en-GB" altLang="zh-CN" baseline="0" dirty="0" smtClean="0"/>
          </a:p>
          <a:p>
            <a:r>
              <a:rPr lang="en-GB" altLang="zh-CN" baseline="0" dirty="0" smtClean="0"/>
              <a:t>As we have said before, we are trying to use a mixture of both HR and HS strategies to improve workforce performance.  We have just discussed strategies for getting enough staff with the right competencies in the right place.  Next we will discuss the performance in the job.</a:t>
            </a:r>
            <a:endParaRPr lang="en-GB" altLang="zh-CN" dirty="0" smtClean="0"/>
          </a:p>
          <a:p>
            <a:endParaRPr lang="en-GB" altLang="zh-CN" dirty="0" smtClean="0"/>
          </a:p>
          <a:p>
            <a:endParaRPr lang="en-GB" altLang="zh-CN" dirty="0" smtClean="0"/>
          </a:p>
          <a:p>
            <a:endParaRPr lang="en-GB" altLang="zh-CN" dirty="0"/>
          </a:p>
        </p:txBody>
      </p:sp>
    </p:spTree>
    <p:extLst>
      <p:ext uri="{BB962C8B-B14F-4D97-AF65-F5344CB8AC3E}">
        <p14:creationId xmlns:p14="http://schemas.microsoft.com/office/powerpoint/2010/main" val="903337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6588" y="247650"/>
            <a:ext cx="5422900" cy="4068763"/>
          </a:xfrm>
        </p:spPr>
      </p:sp>
      <p:sp>
        <p:nvSpPr>
          <p:cNvPr id="3" name="Notes Placeholder 2"/>
          <p:cNvSpPr>
            <a:spLocks noGrp="1"/>
          </p:cNvSpPr>
          <p:nvPr>
            <p:ph type="body" idx="1"/>
          </p:nvPr>
        </p:nvSpPr>
        <p:spPr/>
        <p:txBody>
          <a:bodyPr>
            <a:normAutofit fontScale="8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zh-CN" b="1" dirty="0" smtClean="0"/>
              <a:t>Note: this diagram graduall</a:t>
            </a:r>
            <a:r>
              <a:rPr lang="en-GB" altLang="zh-CN" b="1" baseline="0" dirty="0" smtClean="0"/>
              <a:t>y builds up; practise using it before presenting it to a live audience</a:t>
            </a:r>
            <a:endParaRPr lang="en-GB" altLang="zh-CN" b="1" dirty="0" smtClean="0"/>
          </a:p>
          <a:p>
            <a:endParaRPr lang="en-GB" dirty="0" smtClean="0"/>
          </a:p>
          <a:p>
            <a:r>
              <a:rPr lang="en-GB" dirty="0" smtClean="0"/>
              <a:t>Unlike other resource</a:t>
            </a:r>
            <a:r>
              <a:rPr lang="en-GB" baseline="0" dirty="0" smtClean="0"/>
              <a:t>s in the health system, people make choices about what they do and how they do it.  It sometimes difficult to understand how these choices are made.  But they are usually quite rational.  The simple model we are about to discuss helps us to understand how the choices might be made – and therefore what strategies might be useful for influencing these choices.</a:t>
            </a:r>
          </a:p>
          <a:p>
            <a:endParaRPr lang="en-GB" baseline="0" dirty="0" smtClean="0"/>
          </a:p>
          <a:p>
            <a:r>
              <a:rPr lang="en-GB" baseline="0" dirty="0" smtClean="0"/>
              <a:t>We start with the person putting in </a:t>
            </a:r>
            <a:r>
              <a:rPr lang="en-GB" b="1" baseline="0" dirty="0" smtClean="0"/>
              <a:t>effort</a:t>
            </a:r>
            <a:r>
              <a:rPr lang="en-GB" baseline="0" dirty="0" smtClean="0"/>
              <a:t> (of course this is not possible, if they are absent!).  The effort will be translated into desired </a:t>
            </a:r>
            <a:r>
              <a:rPr lang="en-GB" b="1" baseline="0" dirty="0" smtClean="0"/>
              <a:t>performance</a:t>
            </a:r>
            <a:r>
              <a:rPr lang="en-GB" baseline="0" dirty="0" smtClean="0"/>
              <a:t> (</a:t>
            </a:r>
            <a:r>
              <a:rPr lang="en-GB" baseline="0" dirty="0" err="1" smtClean="0"/>
              <a:t>ie</a:t>
            </a:r>
            <a:r>
              <a:rPr lang="en-GB" baseline="0" dirty="0" smtClean="0"/>
              <a:t> to deliver planned services), if the following three conditions are met. 1. Direction: knowing what they should do through clear job descriptions, </a:t>
            </a:r>
            <a:r>
              <a:rPr lang="en-GB" baseline="0" dirty="0" err="1" smtClean="0"/>
              <a:t>workplans</a:t>
            </a:r>
            <a:r>
              <a:rPr lang="en-GB" baseline="0" dirty="0" smtClean="0"/>
              <a:t>, planning meetings, targets </a:t>
            </a:r>
            <a:r>
              <a:rPr lang="en-GB" baseline="0" dirty="0" err="1" smtClean="0"/>
              <a:t>etc</a:t>
            </a:r>
            <a:r>
              <a:rPr lang="en-GB" baseline="0" dirty="0" smtClean="0"/>
              <a:t>) 2. competencies (including knowledge, skills and attitude) to enable them to carry out the task with confidence; 3. Resources: the equipment and supplies to do the job.   </a:t>
            </a:r>
          </a:p>
          <a:p>
            <a:endParaRPr lang="en-GB" baseline="0" dirty="0" smtClean="0"/>
          </a:p>
          <a:p>
            <a:r>
              <a:rPr lang="en-GB" baseline="0" dirty="0" smtClean="0"/>
              <a:t>The level of performance achieved will result in some kind of ‘reward’ – or sometimes sanction or punishment.  Some rewards come the job itself (which is why it is called </a:t>
            </a:r>
            <a:r>
              <a:rPr lang="en-GB" b="1" baseline="0" dirty="0" smtClean="0"/>
              <a:t>intrinsic</a:t>
            </a:r>
            <a:r>
              <a:rPr lang="en-GB" b="0" baseline="0" dirty="0" smtClean="0"/>
              <a:t>) </a:t>
            </a:r>
            <a:r>
              <a:rPr lang="en-GB" baseline="0" dirty="0" smtClean="0"/>
              <a:t>– the feeling of having done a job well, of helping other people – sometimes referred to as job satisfaction.  Some reward comes from outside the job (</a:t>
            </a:r>
            <a:r>
              <a:rPr lang="en-GB" b="1" baseline="0" dirty="0" smtClean="0"/>
              <a:t>extrinsic</a:t>
            </a:r>
            <a:r>
              <a:rPr lang="en-GB" b="0" baseline="0" dirty="0" smtClean="0"/>
              <a:t>) and may include praise from the supervisor, financial incentives, increased chance of promotion; this may also include ‘sanctions’ such as criticism by the manager, reduced chance of promotions and withholding of financial incentives.  Different people look for different mixes of intrinsic and extrinsic reward – and this may change over their working life-time.</a:t>
            </a:r>
          </a:p>
          <a:p>
            <a:endParaRPr lang="en-GB" b="0" baseline="0" dirty="0" smtClean="0"/>
          </a:p>
          <a:p>
            <a:r>
              <a:rPr lang="en-GB" b="0" baseline="0" dirty="0" smtClean="0"/>
              <a:t>If people get the rewards (intrinsic and/or extrinsic) they think they deserve as a result of their performance, they will continue to maintain their level of effort – or may wish to increase it.  If staff cannot see any connection between their performance and the rewards they get (unless intrinsic rewards are the most important) they tend to reduce their effort as the system is not seen as </a:t>
            </a:r>
            <a:r>
              <a:rPr lang="en-GB" sz="1400" b="1" baseline="0" dirty="0" smtClean="0"/>
              <a:t>fair</a:t>
            </a:r>
            <a:r>
              <a:rPr lang="en-GB" b="0" baseline="0" dirty="0" smtClean="0"/>
              <a:t>.</a:t>
            </a:r>
          </a:p>
          <a:p>
            <a:endParaRPr lang="en-GB" b="0" baseline="0" dirty="0" smtClean="0"/>
          </a:p>
          <a:p>
            <a:r>
              <a:rPr lang="en-GB" b="0" baseline="0" dirty="0" smtClean="0"/>
              <a:t>Most of the areas in this diagram that indicate where improvements to the system could be made relate to HR strategies </a:t>
            </a:r>
            <a:r>
              <a:rPr lang="en-GB" b="0" baseline="0" dirty="0" err="1" smtClean="0"/>
              <a:t>e.g</a:t>
            </a:r>
            <a:r>
              <a:rPr lang="en-GB" b="0" baseline="0" dirty="0" smtClean="0"/>
              <a:t> providing job descriptions, improving competences, providing rewards.  Health systems strategies – such as effective work planning, ensuring necessary resources are available – are also needed.</a:t>
            </a:r>
          </a:p>
          <a:p>
            <a:endParaRPr lang="en-GB" i="1" u="none" dirty="0"/>
          </a:p>
        </p:txBody>
      </p:sp>
      <p:sp>
        <p:nvSpPr>
          <p:cNvPr id="4" name="Slide Number Placeholder 3"/>
          <p:cNvSpPr>
            <a:spLocks noGrp="1"/>
          </p:cNvSpPr>
          <p:nvPr>
            <p:ph type="sldNum" sz="quarter" idx="10"/>
          </p:nvPr>
        </p:nvSpPr>
        <p:spPr/>
        <p:txBody>
          <a:bodyPr/>
          <a:lstStyle/>
          <a:p>
            <a:fld id="{97CB9844-06C3-4822-82EB-10BA51B0C37C}" type="slidenum">
              <a:rPr lang="en-US" smtClean="0"/>
              <a:pPr/>
              <a:t>5</a:t>
            </a:fld>
            <a:endParaRPr lang="en-US"/>
          </a:p>
        </p:txBody>
      </p:sp>
    </p:spTree>
    <p:extLst>
      <p:ext uri="{BB962C8B-B14F-4D97-AF65-F5344CB8AC3E}">
        <p14:creationId xmlns:p14="http://schemas.microsoft.com/office/powerpoint/2010/main" val="1475902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 the areas we need</a:t>
            </a:r>
            <a:r>
              <a:rPr lang="en-GB" baseline="0" dirty="0" smtClean="0"/>
              <a:t> to concentrate on when managing workforce performance are:</a:t>
            </a:r>
          </a:p>
          <a:p>
            <a:endParaRPr lang="en-GB" baseline="0" dirty="0" smtClean="0"/>
          </a:p>
          <a:p>
            <a:pPr marL="171450" indent="-171450" algn="l">
              <a:buFont typeface="Arial" pitchFamily="34" charset="0"/>
              <a:buChar char="•"/>
            </a:pPr>
            <a:r>
              <a:rPr lang="en-GB" baseline="0" dirty="0" smtClean="0"/>
              <a:t>Staff availability (both ensuring sufficient staff are posted and at post </a:t>
            </a:r>
            <a:r>
              <a:rPr lang="en-GB" baseline="0" dirty="0" err="1" smtClean="0"/>
              <a:t>ie</a:t>
            </a:r>
            <a:r>
              <a:rPr lang="en-GB" baseline="0" dirty="0" smtClean="0"/>
              <a:t> not absent)</a:t>
            </a:r>
          </a:p>
          <a:p>
            <a:pPr marL="171450" indent="-171450" algn="l">
              <a:buFont typeface="Arial" pitchFamily="34" charset="0"/>
              <a:buChar char="•"/>
            </a:pPr>
            <a:r>
              <a:rPr lang="en-GB" baseline="0" dirty="0" smtClean="0"/>
              <a:t>Staff are clear what needs to be done (direction)</a:t>
            </a:r>
          </a:p>
          <a:p>
            <a:pPr marL="171450" indent="-171450" algn="l">
              <a:buFont typeface="Arial" pitchFamily="34" charset="0"/>
              <a:buChar char="•"/>
            </a:pPr>
            <a:r>
              <a:rPr lang="en-GB" baseline="0" dirty="0" smtClean="0"/>
              <a:t>They have the skills, knowledge and attitudes appropriate for carrying out the tasks</a:t>
            </a:r>
          </a:p>
          <a:p>
            <a:pPr marL="171450" indent="-171450" algn="l">
              <a:buFont typeface="Arial" pitchFamily="34" charset="0"/>
              <a:buChar char="•"/>
            </a:pPr>
            <a:r>
              <a:rPr lang="en-GB" baseline="0" dirty="0" smtClean="0"/>
              <a:t>Rewards and sanctions need to appropriate to the staff</a:t>
            </a:r>
          </a:p>
          <a:p>
            <a:pPr marL="171450" indent="-171450" algn="l">
              <a:buFont typeface="Arial" pitchFamily="34" charset="0"/>
              <a:buChar char="•"/>
            </a:pPr>
            <a:r>
              <a:rPr lang="en-GB" baseline="0" dirty="0" smtClean="0"/>
              <a:t>And need to be perceived by them as being fair – so systems need to be transparent.</a:t>
            </a:r>
          </a:p>
          <a:p>
            <a:pPr marL="171450" indent="-171450" algn="l">
              <a:buFont typeface="Arial" pitchFamily="34" charset="0"/>
              <a:buChar char="•"/>
            </a:pPr>
            <a:r>
              <a:rPr lang="en-GB" baseline="0" dirty="0" smtClean="0"/>
              <a:t>Other health systems components are important for supporting workforce performance including resources (see list in slide).  In addition, links can be made to the remaining 4 health systems building blocks – information systems, finance, governance and service delivery</a:t>
            </a:r>
          </a:p>
          <a:p>
            <a:pPr marL="171450" indent="-171450" algn="l">
              <a:buFont typeface="Arial" pitchFamily="34" charset="0"/>
              <a:buChar char="•"/>
            </a:pPr>
            <a:endParaRPr lang="en-GB" baseline="0" dirty="0" smtClean="0"/>
          </a:p>
        </p:txBody>
      </p:sp>
      <p:sp>
        <p:nvSpPr>
          <p:cNvPr id="4" name="Slide Number Placeholder 3"/>
          <p:cNvSpPr>
            <a:spLocks noGrp="1"/>
          </p:cNvSpPr>
          <p:nvPr>
            <p:ph type="sldNum" sz="quarter" idx="10"/>
          </p:nvPr>
        </p:nvSpPr>
        <p:spPr/>
        <p:txBody>
          <a:bodyPr/>
          <a:lstStyle/>
          <a:p>
            <a:fld id="{FDFAD004-BC5E-405D-A1ED-B131E0A507C0}" type="slidenum">
              <a:rPr lang="en-GB" smtClean="0"/>
              <a:pPr/>
              <a:t>6</a:t>
            </a:fld>
            <a:endParaRPr lang="en-GB"/>
          </a:p>
        </p:txBody>
      </p:sp>
    </p:spTree>
    <p:extLst>
      <p:ext uri="{BB962C8B-B14F-4D97-AF65-F5344CB8AC3E}">
        <p14:creationId xmlns:p14="http://schemas.microsoft.com/office/powerpoint/2010/main" val="260744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b="0" kern="1200" dirty="0" smtClean="0">
                <a:solidFill>
                  <a:schemeClr val="tx1"/>
                </a:solidFill>
                <a:latin typeface="Arial" charset="0"/>
                <a:ea typeface="ヒラギノ角ゴ Pro W3" pitchFamily="1" charset="-128"/>
                <a:cs typeface="+mn-cs"/>
              </a:rPr>
              <a:t>The concept of using</a:t>
            </a:r>
            <a:r>
              <a:rPr lang="en-GB" sz="1200" b="0" kern="1200" baseline="0" dirty="0" smtClean="0">
                <a:solidFill>
                  <a:schemeClr val="tx1"/>
                </a:solidFill>
                <a:latin typeface="Arial" charset="0"/>
                <a:ea typeface="ヒラギノ角ゴ Pro W3" pitchFamily="1" charset="-128"/>
                <a:cs typeface="+mn-cs"/>
              </a:rPr>
              <a:t> several strategies together to achieve an objective in the area of Human Resources management is referred to as ‘bundling’.  This comes from the view that no single strategy will solve a problem in the long term.  This is partly because there may be several causes of the problem that all need to be addressed (so poor performance might be due to lack of certain skills but also because staff are unclear what tasks they should be performing).  Or a single strategy may solve a problem in the short term (e.g. financial incentives), but other strategies are needed to solve the problem in the longer term (e.g. policy change).  So,</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dirty="0" smtClean="0"/>
              <a:t>There is</a:t>
            </a:r>
            <a:r>
              <a:rPr lang="en-GB" baseline="0" dirty="0" smtClean="0"/>
              <a:t> </a:t>
            </a:r>
            <a:r>
              <a:rPr lang="en-GB" dirty="0" smtClean="0"/>
              <a:t>no single magic bullet for a sustainable solution</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dirty="0" smtClean="0"/>
              <a:t>A coordinated set of strategies (strategies that support each other</a:t>
            </a:r>
            <a:r>
              <a:rPr lang="en-GB" baseline="0" dirty="0" smtClean="0"/>
              <a:t> e.g. training used with follow-up supervision) will have greater impact than single strategies</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aseline="0" dirty="0" smtClean="0"/>
              <a:t>It’s not just a matter of having more strategies – we need to avoid having contradictory strategies (the deadly combination) like trying to develop team work at the same time as introducing individual performance pay.</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aseline="0" dirty="0" smtClean="0"/>
              <a:t>We have seen that strategies from wider health systems components may need to be included in the bundles.  While the idea of bundles of HR strategies has been around for quite a long time, the inclusion of HS strategies is, as far as we know, </a:t>
            </a:r>
            <a:r>
              <a:rPr lang="en-GB" b="1" baseline="0" dirty="0" smtClean="0"/>
              <a:t>new</a:t>
            </a:r>
            <a:r>
              <a:rPr lang="en-GB" b="0" baseline="0" dirty="0" smtClean="0"/>
              <a:t>.  So you will be pioneers!</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0" baseline="0" dirty="0" smtClean="0"/>
              <a:t>We cannot prescribe a fixed bundle of strategies for every situation.  It will depend on the particular problem and the context in which you are working.  A bundle may work well in one of your districts, but not another because the context is different.  So each bundle of strategies has to be tailor-made.</a:t>
            </a:r>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GB" b="0" baseline="0" dirty="0" smtClean="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GB" b="0" baseline="0" dirty="0" smtClean="0"/>
              <a:t>Let’s look at an example.  This is in your DHMT guidelines (see pp7-8)</a:t>
            </a:r>
            <a:endParaRPr lang="en-GB" baseline="0" dirty="0" smtClean="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b="0" kern="1200" dirty="0" smtClean="0">
              <a:solidFill>
                <a:schemeClr val="tx1"/>
              </a:solidFill>
              <a:latin typeface="Arial" charset="0"/>
              <a:ea typeface="ヒラギノ角ゴ Pro W3" pitchFamily="1" charset="-128"/>
              <a:cs typeface="+mn-cs"/>
            </a:endParaRPr>
          </a:p>
        </p:txBody>
      </p:sp>
      <p:sp>
        <p:nvSpPr>
          <p:cNvPr id="4" name="Slide Number Placeholder 3"/>
          <p:cNvSpPr>
            <a:spLocks noGrp="1"/>
          </p:cNvSpPr>
          <p:nvPr>
            <p:ph type="sldNum" sz="quarter" idx="10"/>
          </p:nvPr>
        </p:nvSpPr>
        <p:spPr/>
        <p:txBody>
          <a:bodyPr/>
          <a:lstStyle/>
          <a:p>
            <a:pPr>
              <a:defRPr/>
            </a:pPr>
            <a:fld id="{9D823561-D8A8-4272-879E-ADE3A84E68D6}" type="slidenum">
              <a:rPr lang="en-US" smtClean="0"/>
              <a:pPr>
                <a:defRPr/>
              </a:pPr>
              <a:t>7</a:t>
            </a:fld>
            <a:endParaRPr lang="en-US"/>
          </a:p>
        </p:txBody>
      </p:sp>
    </p:spTree>
    <p:extLst>
      <p:ext uri="{BB962C8B-B14F-4D97-AF65-F5344CB8AC3E}">
        <p14:creationId xmlns:p14="http://schemas.microsoft.com/office/powerpoint/2010/main" val="592006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Refer to Section 4 in the</a:t>
            </a:r>
            <a:r>
              <a:rPr lang="en-GB" baseline="0" dirty="0" smtClean="0"/>
              <a:t> manual</a:t>
            </a:r>
          </a:p>
          <a:p>
            <a:endParaRPr lang="en-GB" baseline="0" dirty="0" smtClean="0"/>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“Take an example based on the problem of high maternal mortality in the district (see Figure 2 below).  In this example, the relevant health workforce problems identified might include the shortage of skilled birth attendants (SBA), poor quality due to insufficient skills and amongst those staff actually in post, poor attendance at work leading to low productivity.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HR strategies are collectively designed to address these problems.  Incentives are offered to attract more SBAs to work in the district.  In-service training is provided to improve the quality of work.  Absence monitoring is introduced to improve staff attendance and thereby improve productivity of the existing staff.  Poor equipment (e.g. incomplete delivery sets, lack of vacuum extractor) is identified as contributing to low quality, so this is addressed by the renovation and maintenance of this equipment.</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expected change from this bundle of HR/HS strategies will be more and better skilled SBAs available for and attending work; and working with functional equipment to do the job.</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The expected </a:t>
            </a:r>
            <a:r>
              <a:rPr lang="en-GB" sz="1200" b="1" kern="1200" dirty="0" smtClean="0">
                <a:solidFill>
                  <a:schemeClr val="tx1"/>
                </a:solidFill>
                <a:effectLst/>
                <a:latin typeface="+mn-lt"/>
                <a:ea typeface="+mn-ea"/>
                <a:cs typeface="+mn-cs"/>
              </a:rPr>
              <a:t>result </a:t>
            </a:r>
            <a:r>
              <a:rPr lang="en-GB" sz="1200" kern="1200" dirty="0" smtClean="0">
                <a:solidFill>
                  <a:schemeClr val="tx1"/>
                </a:solidFill>
                <a:effectLst/>
                <a:latin typeface="+mn-lt"/>
                <a:ea typeface="+mn-ea"/>
                <a:cs typeface="+mn-cs"/>
              </a:rPr>
              <a:t>or </a:t>
            </a:r>
            <a:r>
              <a:rPr lang="en-GB" sz="1200" b="1" kern="1200" dirty="0" smtClean="0">
                <a:solidFill>
                  <a:schemeClr val="tx1"/>
                </a:solidFill>
                <a:effectLst/>
                <a:latin typeface="+mn-lt"/>
                <a:ea typeface="+mn-ea"/>
                <a:cs typeface="+mn-cs"/>
              </a:rPr>
              <a:t>outcome </a:t>
            </a:r>
            <a:r>
              <a:rPr lang="en-GB" sz="1200" kern="1200" dirty="0" smtClean="0">
                <a:solidFill>
                  <a:schemeClr val="tx1"/>
                </a:solidFill>
                <a:effectLst/>
                <a:latin typeface="+mn-lt"/>
                <a:ea typeface="+mn-ea"/>
                <a:cs typeface="+mn-cs"/>
              </a:rPr>
              <a:t>will be more births attended by SBAs (as opposed to untrained staff), and likely reduction in deaths and better patient satisfaction.”</a:t>
            </a:r>
          </a:p>
          <a:p>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8</a:t>
            </a:fld>
            <a:endParaRPr lang="en-GB"/>
          </a:p>
        </p:txBody>
      </p:sp>
    </p:spTree>
    <p:extLst>
      <p:ext uri="{BB962C8B-B14F-4D97-AF65-F5344CB8AC3E}">
        <p14:creationId xmlns:p14="http://schemas.microsoft.com/office/powerpoint/2010/main" val="2758614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Having reviewed</a:t>
            </a:r>
            <a:r>
              <a:rPr lang="en-GB" baseline="0" dirty="0" smtClean="0"/>
              <a:t> the concept of bundles of HR/HS strategies (which we also discussed in the previous workshop), we can now move on to the process of developing the bundles</a:t>
            </a:r>
            <a:endParaRPr lang="en-GB" dirty="0"/>
          </a:p>
        </p:txBody>
      </p:sp>
      <p:sp>
        <p:nvSpPr>
          <p:cNvPr id="4" name="Slide Number Placeholder 3"/>
          <p:cNvSpPr>
            <a:spLocks noGrp="1"/>
          </p:cNvSpPr>
          <p:nvPr>
            <p:ph type="sldNum" sz="quarter" idx="10"/>
          </p:nvPr>
        </p:nvSpPr>
        <p:spPr/>
        <p:txBody>
          <a:bodyPr/>
          <a:lstStyle/>
          <a:p>
            <a:fld id="{FDFAD004-BC5E-405D-A1ED-B131E0A507C0}" type="slidenum">
              <a:rPr lang="en-GB" smtClean="0"/>
              <a:pPr/>
              <a:t>9</a:t>
            </a:fld>
            <a:endParaRPr lang="en-GB"/>
          </a:p>
        </p:txBody>
      </p:sp>
    </p:spTree>
    <p:extLst>
      <p:ext uri="{BB962C8B-B14F-4D97-AF65-F5344CB8AC3E}">
        <p14:creationId xmlns:p14="http://schemas.microsoft.com/office/powerpoint/2010/main" val="1979560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50000"/>
                  </a:schemeClr>
                </a:solidFill>
              </a:defRPr>
            </a:lvl1pPr>
          </a:lstStyle>
          <a:p>
            <a:r>
              <a:rPr lang="en-US" smtClean="0"/>
              <a:t>Click to edit Master title style</a:t>
            </a:r>
            <a:endParaRPr lang="en-GB"/>
          </a:p>
        </p:txBody>
      </p:sp>
      <p:sp>
        <p:nvSpPr>
          <p:cNvPr id="3" name="Text Placeholder 2"/>
          <p:cNvSpPr>
            <a:spLocks noGrp="1"/>
          </p:cNvSpPr>
          <p:nvPr>
            <p:ph type="body" idx="1"/>
          </p:nvPr>
        </p:nvSpPr>
        <p:spPr/>
        <p:txBody>
          <a:bodyPr/>
          <a:lstStyle>
            <a:lvl1pPr>
              <a:defRPr>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704C538-9B02-4513-8321-5BE6ED41ADEE}" type="datetimeFigureOut">
              <a:rPr lang="en-US" smtClean="0"/>
              <a:pPr/>
              <a:t>12/1/2015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186E8E9-7344-4D52-B1B7-EF35418B0A28}"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FAAC28-4512-4130-8D7D-2A2731D01F03}" type="datetimeFigureOut">
              <a:rPr lang="en-GB" smtClean="0"/>
              <a:pPr/>
              <a:t>01/12/2015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EC7359-E2C5-412F-B4B9-22A8089177C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FAAC28-4512-4130-8D7D-2A2731D01F03}" type="datetimeFigureOut">
              <a:rPr lang="en-GB" smtClean="0"/>
              <a:pPr/>
              <a:t>01/12/2015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EC7359-E2C5-412F-B4B9-22A8089177C8}"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smtClean="0">
                <a:solidFill>
                  <a:srgbClr val="0088B0"/>
                </a:solidFill>
              </a:rPr>
              <a:t>Health workforce performance: developing the  bundles of </a:t>
            </a:r>
            <a:r>
              <a:rPr lang="en-GB" b="1" dirty="0" smtClean="0">
                <a:solidFill>
                  <a:srgbClr val="0088B0"/>
                </a:solidFill>
              </a:rPr>
              <a:t>human resources/health systems </a:t>
            </a:r>
            <a:r>
              <a:rPr lang="en-GB" b="1" dirty="0" smtClean="0">
                <a:solidFill>
                  <a:srgbClr val="0088B0"/>
                </a:solidFill>
              </a:rPr>
              <a:t>strategies</a:t>
            </a:r>
            <a:endParaRPr lang="en-GB" b="1" dirty="0">
              <a:solidFill>
                <a:srgbClr val="0088B0"/>
              </a:solidFill>
            </a:endParaRPr>
          </a:p>
        </p:txBody>
      </p:sp>
      <p:sp>
        <p:nvSpPr>
          <p:cNvPr id="3" name="Subtitle 2"/>
          <p:cNvSpPr>
            <a:spLocks noGrp="1"/>
          </p:cNvSpPr>
          <p:nvPr>
            <p:ph type="subTitle" idx="1"/>
          </p:nvPr>
        </p:nvSpPr>
        <p:spPr/>
        <p:txBody>
          <a:bodyPr>
            <a:normAutofit/>
          </a:bodyPr>
          <a:lstStyle/>
          <a:p>
            <a:endParaRPr lang="en-GB" dirty="0"/>
          </a:p>
          <a:p>
            <a:r>
              <a:rPr lang="en-GB" dirty="0" smtClean="0"/>
              <a:t>National workshop 2</a:t>
            </a:r>
          </a:p>
          <a:p>
            <a:r>
              <a:rPr lang="en-GB" dirty="0" smtClean="0"/>
              <a:t>[</a:t>
            </a:r>
            <a:r>
              <a:rPr lang="en-GB" dirty="0" smtClean="0">
                <a:solidFill>
                  <a:srgbClr val="FF0000"/>
                </a:solidFill>
              </a:rPr>
              <a:t>location, dates</a:t>
            </a:r>
            <a:r>
              <a:rPr lang="en-GB" dirty="0" smtClean="0"/>
              <a:t>]</a:t>
            </a:r>
            <a:endParaRPr lang="en-GB" dirty="0" smtClean="0"/>
          </a:p>
        </p:txBody>
      </p:sp>
      <p:pic>
        <p:nvPicPr>
          <p:cNvPr id="4" name="Picture 3" descr="PERFORM_LOGO.jpg"/>
          <p:cNvPicPr>
            <a:picLocks noChangeAspect="1"/>
          </p:cNvPicPr>
          <p:nvPr/>
        </p:nvPicPr>
        <p:blipFill>
          <a:blip r:embed="rId3" cstate="print"/>
          <a:stretch>
            <a:fillRect/>
          </a:stretch>
        </p:blipFill>
        <p:spPr>
          <a:xfrm>
            <a:off x="467544" y="404664"/>
            <a:ext cx="3044321" cy="93610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rgbClr val="0088B0"/>
                </a:solidFill>
              </a:rPr>
              <a:t>Key steps </a:t>
            </a:r>
            <a:r>
              <a:rPr lang="en-GB" b="1" dirty="0">
                <a:solidFill>
                  <a:srgbClr val="0088B0"/>
                </a:solidFill>
              </a:rPr>
              <a:t>for developing </a:t>
            </a:r>
            <a:r>
              <a:rPr lang="en-GB" b="1" dirty="0" smtClean="0">
                <a:solidFill>
                  <a:srgbClr val="0088B0"/>
                </a:solidFill>
              </a:rPr>
              <a:t>bundles</a:t>
            </a:r>
            <a:endParaRPr lang="en-GB" b="1" dirty="0">
              <a:solidFill>
                <a:srgbClr val="0088B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890222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4630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dirty="0">
                <a:solidFill>
                  <a:srgbClr val="0088B0"/>
                </a:solidFill>
              </a:rPr>
              <a:t>Planning process </a:t>
            </a:r>
            <a:r>
              <a:rPr lang="en-GB" dirty="0" smtClean="0">
                <a:solidFill>
                  <a:srgbClr val="0088B0"/>
                </a:solidFill>
              </a:rPr>
              <a:t>and tools</a:t>
            </a:r>
            <a:endParaRPr lang="en-GB" dirty="0"/>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30206107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0088B0"/>
                </a:solidFill>
              </a:rPr>
              <a:t>Tools &amp; guides for planning </a:t>
            </a:r>
            <a:r>
              <a:rPr lang="en-GB" dirty="0">
                <a:solidFill>
                  <a:srgbClr val="0088B0"/>
                </a:solidFill>
              </a:rPr>
              <a:t>the bundles of HR/HS </a:t>
            </a:r>
            <a:r>
              <a:rPr lang="en-GB" dirty="0" smtClean="0">
                <a:solidFill>
                  <a:srgbClr val="0088B0"/>
                </a:solidFill>
              </a:rPr>
              <a:t>strategies</a:t>
            </a:r>
            <a:endParaRPr lang="en-GB" dirty="0">
              <a:solidFill>
                <a:srgbClr val="0088B0"/>
              </a:solidFill>
            </a:endParaRPr>
          </a:p>
        </p:txBody>
      </p:sp>
      <p:sp>
        <p:nvSpPr>
          <p:cNvPr id="3" name="Content Placeholder 2"/>
          <p:cNvSpPr>
            <a:spLocks noGrp="1"/>
          </p:cNvSpPr>
          <p:nvPr>
            <p:ph idx="1"/>
          </p:nvPr>
        </p:nvSpPr>
        <p:spPr/>
        <p:txBody>
          <a:bodyPr/>
          <a:lstStyle/>
          <a:p>
            <a:r>
              <a:rPr lang="en-GB" sz="2800" dirty="0" smtClean="0"/>
              <a:t>Table with sample strategies to assist planning the HR/HS bundle of strategies </a:t>
            </a:r>
            <a:r>
              <a:rPr lang="en-GB" sz="2800" i="1" dirty="0" smtClean="0"/>
              <a:t> - for review before planning</a:t>
            </a:r>
          </a:p>
          <a:p>
            <a:r>
              <a:rPr lang="en-GB" sz="2800" dirty="0" smtClean="0"/>
              <a:t>Planning table for HR/HS strategies (blank) – </a:t>
            </a:r>
            <a:r>
              <a:rPr lang="en-GB" sz="2800" i="1" dirty="0" smtClean="0"/>
              <a:t>for completion by DHMTs</a:t>
            </a:r>
            <a:endParaRPr lang="en-GB" sz="2800" dirty="0" smtClean="0"/>
          </a:p>
          <a:p>
            <a:pPr marL="0" indent="0">
              <a:buNone/>
            </a:pPr>
            <a:endParaRPr lang="en-GB" sz="2400" dirty="0" smtClean="0"/>
          </a:p>
          <a:p>
            <a:endParaRPr lang="en-GB" dirty="0"/>
          </a:p>
        </p:txBody>
      </p:sp>
      <p:sp>
        <p:nvSpPr>
          <p:cNvPr id="4" name="TextBox 3"/>
          <p:cNvSpPr txBox="1"/>
          <p:nvPr/>
        </p:nvSpPr>
        <p:spPr>
          <a:xfrm>
            <a:off x="467544" y="6381328"/>
            <a:ext cx="2952328" cy="369332"/>
          </a:xfrm>
          <a:prstGeom prst="rect">
            <a:avLst/>
          </a:prstGeom>
          <a:noFill/>
        </p:spPr>
        <p:txBody>
          <a:bodyPr wrap="square" rtlCol="0">
            <a:spAutoFit/>
          </a:bodyPr>
          <a:lstStyle/>
          <a:p>
            <a:r>
              <a:rPr lang="en-GB" dirty="0" smtClean="0"/>
              <a:t>* On memory stick</a:t>
            </a:r>
            <a:endParaRPr lang="en-GB" dirty="0"/>
          </a:p>
        </p:txBody>
      </p:sp>
    </p:spTree>
    <p:extLst>
      <p:ext uri="{BB962C8B-B14F-4D97-AF65-F5344CB8AC3E}">
        <p14:creationId xmlns:p14="http://schemas.microsoft.com/office/powerpoint/2010/main" val="457299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88B0"/>
                </a:solidFill>
              </a:rPr>
              <a:t>Table with sample strategies</a:t>
            </a:r>
            <a:endParaRPr lang="en-GB" dirty="0">
              <a:solidFill>
                <a:srgbClr val="0088B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8199063"/>
              </p:ext>
            </p:extLst>
          </p:nvPr>
        </p:nvGraphicFramePr>
        <p:xfrm>
          <a:off x="457200" y="1268761"/>
          <a:ext cx="8229599" cy="6300154"/>
        </p:xfrm>
        <a:graphic>
          <a:graphicData uri="http://schemas.openxmlformats.org/drawingml/2006/table">
            <a:tbl>
              <a:tblPr/>
              <a:tblGrid>
                <a:gridCol w="908137"/>
                <a:gridCol w="1220035"/>
                <a:gridCol w="1220035"/>
                <a:gridCol w="1220661"/>
                <a:gridCol w="1220035"/>
                <a:gridCol w="1220035"/>
                <a:gridCol w="1220661"/>
              </a:tblGrid>
              <a:tr h="737337">
                <a:tc>
                  <a:txBody>
                    <a:bodyPr/>
                    <a:lstStyle/>
                    <a:p>
                      <a:pPr algn="l">
                        <a:lnSpc>
                          <a:spcPct val="115000"/>
                        </a:lnSpc>
                        <a:spcBef>
                          <a:spcPts val="280"/>
                        </a:spcBef>
                        <a:spcAft>
                          <a:spcPts val="565"/>
                        </a:spcAft>
                      </a:pPr>
                      <a:r>
                        <a:rPr lang="en-GB" sz="1000" b="1" dirty="0">
                          <a:effectLst/>
                          <a:latin typeface="Arial"/>
                          <a:ea typeface="Calibri"/>
                          <a:cs typeface="Times New Roman"/>
                        </a:rPr>
                        <a:t>A. Performance area/broad objective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B. Strategy</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C. Sample activities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D. Expected change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E. Possible indicators for M&amp;E</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F. Link to/conflict with other HR/HS strategies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G. Comments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820">
                <a:tc>
                  <a:txBody>
                    <a:bodyPr/>
                    <a:lstStyle/>
                    <a:p>
                      <a:pPr algn="just">
                        <a:lnSpc>
                          <a:spcPct val="115000"/>
                        </a:lnSpc>
                        <a:spcBef>
                          <a:spcPts val="280"/>
                        </a:spcBef>
                        <a:spcAft>
                          <a:spcPts val="565"/>
                        </a:spcAft>
                      </a:pPr>
                      <a:r>
                        <a:rPr lang="en-GB" sz="1050" b="1" dirty="0">
                          <a:effectLst/>
                          <a:latin typeface="Arial"/>
                          <a:ea typeface="Times New Roman"/>
                          <a:cs typeface="Times New Roman"/>
                        </a:rPr>
                        <a:t>1. Availability</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018641">
                <a:tc>
                  <a:txBody>
                    <a:bodyPr/>
                    <a:lstStyle/>
                    <a:p>
                      <a:pPr algn="l">
                        <a:lnSpc>
                          <a:spcPct val="115000"/>
                        </a:lnSpc>
                        <a:spcBef>
                          <a:spcPts val="280"/>
                        </a:spcBef>
                        <a:spcAft>
                          <a:spcPts val="565"/>
                        </a:spcAft>
                      </a:pPr>
                      <a:r>
                        <a:rPr lang="en-GB" sz="1050" dirty="0">
                          <a:effectLst/>
                          <a:latin typeface="Arial"/>
                          <a:ea typeface="Calibri"/>
                          <a:cs typeface="Times New Roman"/>
                        </a:rPr>
                        <a:t>Increase # staff in post</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Additional recruitment</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Advertise for specific vacant posts</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More staff available</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posts vacant by cadre and facility type</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Induction</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Workforce planning</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Which staff can DHMT recruit?</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4265">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Attraction incentives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Funding initial training with bonding</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More applications for jobs</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applications/post by cadre</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Ensure staff are also being retained</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Check whether the main problem is attraction or retention</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097">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i="1">
                          <a:effectLst/>
                          <a:latin typeface="Arial"/>
                          <a:ea typeface="Calibri"/>
                          <a:cs typeface="Times New Roman"/>
                        </a:rPr>
                        <a:t>More strategies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2087">
                <a:tc>
                  <a:txBody>
                    <a:bodyPr/>
                    <a:lstStyle/>
                    <a:p>
                      <a:pPr algn="l">
                        <a:lnSpc>
                          <a:spcPct val="115000"/>
                        </a:lnSpc>
                        <a:spcBef>
                          <a:spcPts val="280"/>
                        </a:spcBef>
                        <a:spcAft>
                          <a:spcPts val="565"/>
                        </a:spcAft>
                      </a:pPr>
                      <a:r>
                        <a:rPr lang="en-GB" sz="1050" dirty="0">
                          <a:effectLst/>
                          <a:latin typeface="Arial"/>
                          <a:ea typeface="Calibri"/>
                          <a:cs typeface="Times New Roman"/>
                        </a:rPr>
                        <a:t>Improve distribution between rural and urban facilities</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Attraction incentives for rural areas only</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Funding initial training with bonding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More staff available in rural areas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posts vacant by cadre in rural districts</a:t>
                      </a:r>
                      <a:endParaRPr lang="en-GB" sz="1600" dirty="0">
                        <a:effectLst/>
                        <a:latin typeface="Calibri"/>
                        <a:ea typeface="Calibri"/>
                        <a:cs typeface="Times New Roman"/>
                      </a:endParaRPr>
                    </a:p>
                    <a:p>
                      <a:pPr algn="l">
                        <a:lnSpc>
                          <a:spcPct val="115000"/>
                        </a:lnSpc>
                        <a:spcBef>
                          <a:spcPts val="280"/>
                        </a:spcBef>
                        <a:spcAft>
                          <a:spcPts val="565"/>
                        </a:spcAft>
                      </a:pPr>
                      <a:r>
                        <a:rPr lang="en-GB" sz="1050" dirty="0">
                          <a:effectLst/>
                          <a:latin typeface="Arial"/>
                          <a:ea typeface="Calibri"/>
                          <a:cs typeface="Times New Roman"/>
                        </a:rPr>
                        <a:t>% trainees who complete the bond</a:t>
                      </a:r>
                      <a:endParaRPr lang="en-GB" sz="1600" dirty="0">
                        <a:effectLst/>
                        <a:latin typeface="Calibri"/>
                        <a:ea typeface="Calibri"/>
                        <a:cs typeface="Times New Roman"/>
                      </a:endParaRPr>
                    </a:p>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Workforce planning</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Training takes staff away from the workplace; may need to stagger training</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2087">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Retention incentives for rural areas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Identify financial and/or nonfinancial incentives that can be funded from the district budget</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More staff available in rural areas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posts vacant by cadre in rural districts</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trainees who complete the bond</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Less money available in operational budget for equipment and supplies for staff to work with</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Note that ‘non-financial incentives still cost money</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820">
                <a:tc>
                  <a:txBody>
                    <a:bodyPr/>
                    <a:lstStyle/>
                    <a:p>
                      <a:pPr algn="l">
                        <a:lnSpc>
                          <a:spcPct val="115000"/>
                        </a:lnSpc>
                        <a:spcBef>
                          <a:spcPts val="280"/>
                        </a:spcBef>
                        <a:spcAft>
                          <a:spcPts val="565"/>
                        </a:spcAft>
                      </a:pPr>
                      <a:r>
                        <a:rPr lang="en-GB" sz="1050" i="1" dirty="0">
                          <a:effectLst/>
                          <a:latin typeface="Arial"/>
                          <a:ea typeface="Calibri"/>
                          <a:cs typeface="Times New Roman"/>
                        </a:rPr>
                        <a:t>More objectives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i="1" dirty="0">
                          <a:effectLst/>
                          <a:latin typeface="Arial"/>
                          <a:ea typeface="Calibri"/>
                          <a:cs typeface="Times New Roman"/>
                        </a:rPr>
                        <a:t>More strategies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886218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88B0"/>
                </a:solidFill>
              </a:rPr>
              <a:t>Table with sample strategies</a:t>
            </a:r>
            <a:endParaRPr lang="en-GB" dirty="0">
              <a:solidFill>
                <a:srgbClr val="0088B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636948"/>
              </p:ext>
            </p:extLst>
          </p:nvPr>
        </p:nvGraphicFramePr>
        <p:xfrm>
          <a:off x="457200" y="1268761"/>
          <a:ext cx="8229599" cy="6300154"/>
        </p:xfrm>
        <a:graphic>
          <a:graphicData uri="http://schemas.openxmlformats.org/drawingml/2006/table">
            <a:tbl>
              <a:tblPr/>
              <a:tblGrid>
                <a:gridCol w="908137"/>
                <a:gridCol w="1220035"/>
                <a:gridCol w="1220035"/>
                <a:gridCol w="1220661"/>
                <a:gridCol w="1220035"/>
                <a:gridCol w="1220035"/>
                <a:gridCol w="1220661"/>
              </a:tblGrid>
              <a:tr h="737337">
                <a:tc>
                  <a:txBody>
                    <a:bodyPr/>
                    <a:lstStyle/>
                    <a:p>
                      <a:pPr algn="l">
                        <a:lnSpc>
                          <a:spcPct val="115000"/>
                        </a:lnSpc>
                        <a:spcBef>
                          <a:spcPts val="280"/>
                        </a:spcBef>
                        <a:spcAft>
                          <a:spcPts val="565"/>
                        </a:spcAft>
                      </a:pPr>
                      <a:r>
                        <a:rPr lang="en-GB" sz="1000" b="1" dirty="0">
                          <a:effectLst/>
                          <a:latin typeface="Arial"/>
                          <a:ea typeface="Calibri"/>
                          <a:cs typeface="Times New Roman"/>
                        </a:rPr>
                        <a:t>A. Performance area/broad objective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B. Strategy</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C. Sample activities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D. Expected change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E. Possible indicators for M&amp;E</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F. Link to/conflict with other HR/HS strategies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G. Comments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820">
                <a:tc>
                  <a:txBody>
                    <a:bodyPr/>
                    <a:lstStyle/>
                    <a:p>
                      <a:pPr algn="just">
                        <a:lnSpc>
                          <a:spcPct val="115000"/>
                        </a:lnSpc>
                        <a:spcBef>
                          <a:spcPts val="280"/>
                        </a:spcBef>
                        <a:spcAft>
                          <a:spcPts val="565"/>
                        </a:spcAft>
                      </a:pPr>
                      <a:r>
                        <a:rPr lang="en-GB" sz="1050" b="1" dirty="0">
                          <a:effectLst/>
                          <a:latin typeface="Arial"/>
                          <a:ea typeface="Times New Roman"/>
                          <a:cs typeface="Times New Roman"/>
                        </a:rPr>
                        <a:t>1. Availability</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just">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018641">
                <a:tc>
                  <a:txBody>
                    <a:bodyPr/>
                    <a:lstStyle/>
                    <a:p>
                      <a:pPr algn="l">
                        <a:lnSpc>
                          <a:spcPct val="115000"/>
                        </a:lnSpc>
                        <a:spcBef>
                          <a:spcPts val="280"/>
                        </a:spcBef>
                        <a:spcAft>
                          <a:spcPts val="565"/>
                        </a:spcAft>
                      </a:pPr>
                      <a:r>
                        <a:rPr lang="en-GB" sz="1050" dirty="0">
                          <a:effectLst/>
                          <a:latin typeface="Arial"/>
                          <a:ea typeface="Calibri"/>
                          <a:cs typeface="Times New Roman"/>
                        </a:rPr>
                        <a:t>Increase # staff in post</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Additional recruitment</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Advertise for specific vacant posts</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More staff available</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posts vacant by cadre and facility type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Induction</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Workforce planning</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Which staff can DHMT recruit?</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4265">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Attraction incentives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Funding initial training with bonding</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More applications for jobs</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applications/post by cadre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Ensure staff are also being retained</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Check whether the main problem is attraction or retention</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097">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i="1">
                          <a:effectLst/>
                          <a:latin typeface="Arial"/>
                          <a:ea typeface="Calibri"/>
                          <a:cs typeface="Times New Roman"/>
                        </a:rPr>
                        <a:t>More strategies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2087">
                <a:tc>
                  <a:txBody>
                    <a:bodyPr/>
                    <a:lstStyle/>
                    <a:p>
                      <a:pPr algn="l">
                        <a:lnSpc>
                          <a:spcPct val="115000"/>
                        </a:lnSpc>
                        <a:spcBef>
                          <a:spcPts val="280"/>
                        </a:spcBef>
                        <a:spcAft>
                          <a:spcPts val="565"/>
                        </a:spcAft>
                      </a:pPr>
                      <a:r>
                        <a:rPr lang="en-GB" sz="1050" dirty="0">
                          <a:effectLst/>
                          <a:latin typeface="Arial"/>
                          <a:ea typeface="Calibri"/>
                          <a:cs typeface="Times New Roman"/>
                        </a:rPr>
                        <a:t>Improve distribution between rural and urban facilities</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Attraction incentives for rural areas only</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Funding initial training with bonding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More staff available in rural areas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posts vacant by cadre in rural districts</a:t>
                      </a:r>
                      <a:endParaRPr lang="en-GB" sz="1600" dirty="0">
                        <a:effectLst/>
                        <a:latin typeface="Calibri"/>
                        <a:ea typeface="Calibri"/>
                        <a:cs typeface="Times New Roman"/>
                      </a:endParaRPr>
                    </a:p>
                    <a:p>
                      <a:pPr algn="l">
                        <a:lnSpc>
                          <a:spcPct val="115000"/>
                        </a:lnSpc>
                        <a:spcBef>
                          <a:spcPts val="280"/>
                        </a:spcBef>
                        <a:spcAft>
                          <a:spcPts val="565"/>
                        </a:spcAft>
                      </a:pPr>
                      <a:r>
                        <a:rPr lang="en-GB" sz="1050" dirty="0">
                          <a:effectLst/>
                          <a:latin typeface="Arial"/>
                          <a:ea typeface="Calibri"/>
                          <a:cs typeface="Times New Roman"/>
                        </a:rPr>
                        <a:t>% trainees who complete the bond</a:t>
                      </a:r>
                      <a:endParaRPr lang="en-GB" sz="1600" dirty="0">
                        <a:effectLst/>
                        <a:latin typeface="Calibri"/>
                        <a:ea typeface="Calibri"/>
                        <a:cs typeface="Times New Roman"/>
                      </a:endParaRPr>
                    </a:p>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Workforce planning</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Training takes staff away from the workplace; may need to stagger training</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2087">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Retention incentives for rural areas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Identify financial and/or nonfinancial incentives that can be funded from the district budget</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More staff available in rural areas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 posts vacant by cadre in rural districts</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trainees who complete the bond</a:t>
                      </a:r>
                      <a:endParaRPr lang="en-GB" sz="1600">
                        <a:effectLst/>
                        <a:latin typeface="Calibri"/>
                        <a:ea typeface="Calibri"/>
                        <a:cs typeface="Times New Roman"/>
                      </a:endParaRPr>
                    </a:p>
                    <a:p>
                      <a:pPr algn="l">
                        <a:lnSpc>
                          <a:spcPct val="115000"/>
                        </a:lnSpc>
                        <a:spcBef>
                          <a:spcPts val="280"/>
                        </a:spcBef>
                        <a:spcAft>
                          <a:spcPts val="565"/>
                        </a:spcAft>
                      </a:pPr>
                      <a:r>
                        <a:rPr lang="en-GB" sz="1050">
                          <a:effectLst/>
                          <a:latin typeface="Arial"/>
                          <a:ea typeface="Calibri"/>
                          <a:cs typeface="Times New Roman"/>
                        </a:rPr>
                        <a:t> </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Less money available in operational budget for equipment and supplies for staff to work with</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a:effectLst/>
                          <a:latin typeface="Arial"/>
                          <a:ea typeface="Calibri"/>
                          <a:cs typeface="Times New Roman"/>
                        </a:rPr>
                        <a:t>Note that ‘non-financial incentives still cost money</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820">
                <a:tc>
                  <a:txBody>
                    <a:bodyPr/>
                    <a:lstStyle/>
                    <a:p>
                      <a:pPr algn="l">
                        <a:lnSpc>
                          <a:spcPct val="115000"/>
                        </a:lnSpc>
                        <a:spcBef>
                          <a:spcPts val="280"/>
                        </a:spcBef>
                        <a:spcAft>
                          <a:spcPts val="565"/>
                        </a:spcAft>
                      </a:pPr>
                      <a:r>
                        <a:rPr lang="en-GB" sz="1050" i="1" dirty="0">
                          <a:effectLst/>
                          <a:latin typeface="Arial"/>
                          <a:ea typeface="Calibri"/>
                          <a:cs typeface="Times New Roman"/>
                        </a:rPr>
                        <a:t>More objectives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i="1" dirty="0">
                          <a:effectLst/>
                          <a:latin typeface="Arial"/>
                          <a:ea typeface="Calibri"/>
                          <a:cs typeface="Times New Roman"/>
                        </a:rPr>
                        <a:t>More strategies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50" dirty="0">
                          <a:effectLst/>
                          <a:latin typeface="Arial"/>
                          <a:ea typeface="Calibri"/>
                          <a:cs typeface="Times New Roman"/>
                        </a:rPr>
                        <a:t> </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ounded Rectangular Callout 4"/>
          <p:cNvSpPr/>
          <p:nvPr/>
        </p:nvSpPr>
        <p:spPr>
          <a:xfrm>
            <a:off x="0" y="5877272"/>
            <a:ext cx="1944216" cy="980728"/>
          </a:xfrm>
          <a:prstGeom prst="wedgeRoundRectCallout">
            <a:avLst>
              <a:gd name="adj1" fmla="val -10827"/>
              <a:gd name="adj2" fmla="val -16755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Choose broad objective(s)</a:t>
            </a:r>
            <a:endParaRPr lang="en-GB" dirty="0"/>
          </a:p>
        </p:txBody>
      </p:sp>
      <p:sp>
        <p:nvSpPr>
          <p:cNvPr id="7" name="Rounded Rectangular Callout 6"/>
          <p:cNvSpPr/>
          <p:nvPr/>
        </p:nvSpPr>
        <p:spPr>
          <a:xfrm>
            <a:off x="331912" y="152400"/>
            <a:ext cx="1944216" cy="980728"/>
          </a:xfrm>
          <a:prstGeom prst="wedgeRoundRectCallout">
            <a:avLst>
              <a:gd name="adj1" fmla="val -11827"/>
              <a:gd name="adj2" fmla="val 15580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Choose relevant performance area(s)</a:t>
            </a:r>
            <a:endParaRPr lang="en-GB" dirty="0"/>
          </a:p>
        </p:txBody>
      </p:sp>
      <p:sp>
        <p:nvSpPr>
          <p:cNvPr id="8" name="Rounded Rectangular Callout 7"/>
          <p:cNvSpPr/>
          <p:nvPr/>
        </p:nvSpPr>
        <p:spPr>
          <a:xfrm>
            <a:off x="2987824" y="2733228"/>
            <a:ext cx="1944216" cy="1271836"/>
          </a:xfrm>
          <a:prstGeom prst="wedgeRoundRectCallout">
            <a:avLst>
              <a:gd name="adj1" fmla="val -114897"/>
              <a:gd name="adj2" fmla="val 3677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Choose  strategies to achieve objective(s)</a:t>
            </a:r>
            <a:endParaRPr lang="en-GB" dirty="0"/>
          </a:p>
        </p:txBody>
      </p:sp>
      <p:sp>
        <p:nvSpPr>
          <p:cNvPr id="9" name="Rounded Rectangular Callout 8"/>
          <p:cNvSpPr/>
          <p:nvPr/>
        </p:nvSpPr>
        <p:spPr>
          <a:xfrm>
            <a:off x="0" y="3429000"/>
            <a:ext cx="1944216" cy="1527168"/>
          </a:xfrm>
          <a:prstGeom prst="wedgeRoundRectCallout">
            <a:avLst>
              <a:gd name="adj1" fmla="val 84237"/>
              <a:gd name="adj2" fmla="val -2273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Choose  complete set of activities to support strategies</a:t>
            </a:r>
            <a:endParaRPr lang="en-GB" dirty="0"/>
          </a:p>
        </p:txBody>
      </p:sp>
      <p:sp>
        <p:nvSpPr>
          <p:cNvPr id="10" name="Rounded Rectangular Callout 9"/>
          <p:cNvSpPr/>
          <p:nvPr/>
        </p:nvSpPr>
        <p:spPr>
          <a:xfrm>
            <a:off x="3140224" y="161637"/>
            <a:ext cx="1944216" cy="1614176"/>
          </a:xfrm>
          <a:prstGeom prst="wedgeRoundRectCallout">
            <a:avLst>
              <a:gd name="adj1" fmla="val 181"/>
              <a:gd name="adj2" fmla="val 8800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Check ‘expected change’; does it address the problems identified? </a:t>
            </a:r>
            <a:endParaRPr lang="en-GB" dirty="0"/>
          </a:p>
        </p:txBody>
      </p:sp>
      <p:sp>
        <p:nvSpPr>
          <p:cNvPr id="11" name="Rounded Rectangular Callout 10"/>
          <p:cNvSpPr/>
          <p:nvPr/>
        </p:nvSpPr>
        <p:spPr>
          <a:xfrm>
            <a:off x="2699792" y="4149080"/>
            <a:ext cx="1944216" cy="1614176"/>
          </a:xfrm>
          <a:prstGeom prst="wedgeRoundRectCallout">
            <a:avLst>
              <a:gd name="adj1" fmla="val 97247"/>
              <a:gd name="adj2" fmla="val 1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Identify possible indicators for measuring this change</a:t>
            </a:r>
            <a:endParaRPr lang="en-GB" dirty="0"/>
          </a:p>
        </p:txBody>
      </p:sp>
      <p:sp>
        <p:nvSpPr>
          <p:cNvPr id="12" name="Rounded Rectangular Callout 11"/>
          <p:cNvSpPr/>
          <p:nvPr/>
        </p:nvSpPr>
        <p:spPr>
          <a:xfrm>
            <a:off x="5508104" y="4753460"/>
            <a:ext cx="1944216" cy="1614176"/>
          </a:xfrm>
          <a:prstGeom prst="wedgeRoundRectCallout">
            <a:avLst>
              <a:gd name="adj1" fmla="val 28566"/>
              <a:gd name="adj2" fmla="val -12406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Identify  links of conflict with other HR/HS strategies (new of existing)</a:t>
            </a:r>
            <a:endParaRPr lang="en-GB" dirty="0"/>
          </a:p>
        </p:txBody>
      </p:sp>
      <p:sp>
        <p:nvSpPr>
          <p:cNvPr id="13" name="Rounded Rectangular Callout 12"/>
          <p:cNvSpPr/>
          <p:nvPr/>
        </p:nvSpPr>
        <p:spPr>
          <a:xfrm>
            <a:off x="5199918" y="-296800"/>
            <a:ext cx="1944216" cy="1614176"/>
          </a:xfrm>
          <a:prstGeom prst="wedgeRoundRectCallout">
            <a:avLst>
              <a:gd name="adj1" fmla="val 107254"/>
              <a:gd name="adj2" fmla="val 5425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Review comments – anything helpful there?</a:t>
            </a:r>
            <a:endParaRPr lang="en-GB" dirty="0"/>
          </a:p>
        </p:txBody>
      </p:sp>
    </p:spTree>
    <p:extLst>
      <p:ext uri="{BB962C8B-B14F-4D97-AF65-F5344CB8AC3E}">
        <p14:creationId xmlns:p14="http://schemas.microsoft.com/office/powerpoint/2010/main" val="79665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88B0"/>
                </a:solidFill>
              </a:rPr>
              <a:t>Steps </a:t>
            </a:r>
            <a:r>
              <a:rPr lang="en-GB" b="1" dirty="0" smtClean="0">
                <a:solidFill>
                  <a:srgbClr val="0088B0"/>
                </a:solidFill>
              </a:rPr>
              <a:t>for identifying </a:t>
            </a:r>
            <a:r>
              <a:rPr lang="en-GB" b="1" dirty="0">
                <a:solidFill>
                  <a:srgbClr val="0088B0"/>
                </a:solidFill>
              </a:rPr>
              <a:t>and selecting appropriate HR/HS bundles</a:t>
            </a:r>
          </a:p>
        </p:txBody>
      </p:sp>
      <p:sp>
        <p:nvSpPr>
          <p:cNvPr id="3" name="Content Placeholder 2"/>
          <p:cNvSpPr>
            <a:spLocks noGrp="1"/>
          </p:cNvSpPr>
          <p:nvPr>
            <p:ph idx="1"/>
          </p:nvPr>
        </p:nvSpPr>
        <p:spPr>
          <a:xfrm>
            <a:off x="518864" y="1600200"/>
            <a:ext cx="8229600" cy="4525963"/>
          </a:xfrm>
        </p:spPr>
        <p:txBody>
          <a:bodyPr>
            <a:normAutofit fontScale="85000" lnSpcReduction="10000"/>
          </a:bodyPr>
          <a:lstStyle/>
          <a:p>
            <a:pPr marL="514350" lvl="0" indent="-514350">
              <a:buFont typeface="+mj-lt"/>
              <a:buAutoNum type="alphaUcPeriod"/>
            </a:pPr>
            <a:r>
              <a:rPr lang="en-GB" dirty="0"/>
              <a:t>Select relevant </a:t>
            </a:r>
            <a:r>
              <a:rPr lang="en-GB" b="1" dirty="0"/>
              <a:t>performance areas</a:t>
            </a:r>
            <a:r>
              <a:rPr lang="en-GB" dirty="0"/>
              <a:t> for your problem. </a:t>
            </a:r>
            <a:br>
              <a:rPr lang="en-GB" dirty="0"/>
            </a:br>
            <a:r>
              <a:rPr lang="en-GB" dirty="0" smtClean="0"/>
              <a:t>Review </a:t>
            </a:r>
            <a:r>
              <a:rPr lang="en-GB" dirty="0"/>
              <a:t>and select appropriate </a:t>
            </a:r>
            <a:r>
              <a:rPr lang="en-GB" b="1" dirty="0"/>
              <a:t>objectives</a:t>
            </a:r>
            <a:r>
              <a:rPr lang="en-GB" dirty="0"/>
              <a:t>.</a:t>
            </a:r>
          </a:p>
          <a:p>
            <a:pPr marL="514350" lvl="0" indent="-514350">
              <a:buFont typeface="+mj-lt"/>
              <a:buAutoNum type="alphaUcPeriod"/>
            </a:pPr>
            <a:r>
              <a:rPr lang="en-GB" dirty="0" smtClean="0"/>
              <a:t>Review </a:t>
            </a:r>
            <a:r>
              <a:rPr lang="en-GB" dirty="0"/>
              <a:t>and select appropriate </a:t>
            </a:r>
            <a:r>
              <a:rPr lang="en-GB" b="1" dirty="0" smtClean="0"/>
              <a:t>strategies*</a:t>
            </a:r>
            <a:r>
              <a:rPr lang="en-GB" dirty="0" smtClean="0"/>
              <a:t>.</a:t>
            </a:r>
            <a:endParaRPr lang="en-GB" dirty="0"/>
          </a:p>
          <a:p>
            <a:pPr marL="514350" lvl="0" indent="-514350">
              <a:buFont typeface="+mj-lt"/>
              <a:buAutoNum type="alphaUcPeriod"/>
            </a:pPr>
            <a:r>
              <a:rPr lang="en-GB" dirty="0" smtClean="0"/>
              <a:t>Review </a:t>
            </a:r>
            <a:r>
              <a:rPr lang="en-GB" b="1" dirty="0"/>
              <a:t>sample activities</a:t>
            </a:r>
            <a:endParaRPr lang="en-GB" dirty="0"/>
          </a:p>
          <a:p>
            <a:pPr marL="514350" lvl="0" indent="-514350">
              <a:buFont typeface="+mj-lt"/>
              <a:buAutoNum type="alphaUcPeriod"/>
            </a:pPr>
            <a:r>
              <a:rPr lang="en-GB" dirty="0" smtClean="0"/>
              <a:t>Check </a:t>
            </a:r>
            <a:r>
              <a:rPr lang="en-GB" dirty="0"/>
              <a:t>that the </a:t>
            </a:r>
            <a:r>
              <a:rPr lang="en-GB" b="1" dirty="0"/>
              <a:t>expected change</a:t>
            </a:r>
            <a:r>
              <a:rPr lang="en-GB" dirty="0"/>
              <a:t> given in the table fits with what you want to achieve. </a:t>
            </a:r>
          </a:p>
          <a:p>
            <a:pPr marL="514350" lvl="0" indent="-514350">
              <a:buFont typeface="+mj-lt"/>
              <a:buAutoNum type="alphaUcPeriod"/>
            </a:pPr>
            <a:r>
              <a:rPr lang="en-GB" dirty="0" smtClean="0"/>
              <a:t>Review </a:t>
            </a:r>
            <a:r>
              <a:rPr lang="en-GB" b="1" dirty="0"/>
              <a:t>Link to other HR/HS strategies</a:t>
            </a:r>
            <a:r>
              <a:rPr lang="en-GB" dirty="0"/>
              <a:t> to identify other strategies to be added to the ‘bundle’; or identify conflicts</a:t>
            </a:r>
          </a:p>
          <a:p>
            <a:pPr marL="514350" lvl="0" indent="-514350">
              <a:buFont typeface="+mj-lt"/>
              <a:buAutoNum type="alphaUcPeriod"/>
            </a:pPr>
            <a:r>
              <a:rPr lang="en-GB" dirty="0" smtClean="0"/>
              <a:t>Review comments</a:t>
            </a:r>
            <a:endParaRPr lang="en-GB" dirty="0"/>
          </a:p>
        </p:txBody>
      </p:sp>
      <p:sp>
        <p:nvSpPr>
          <p:cNvPr id="4" name="TextBox 3"/>
          <p:cNvSpPr txBox="1"/>
          <p:nvPr/>
        </p:nvSpPr>
        <p:spPr>
          <a:xfrm>
            <a:off x="323528" y="6237312"/>
            <a:ext cx="8208912" cy="923330"/>
          </a:xfrm>
          <a:prstGeom prst="rect">
            <a:avLst/>
          </a:prstGeom>
          <a:noFill/>
        </p:spPr>
        <p:txBody>
          <a:bodyPr wrap="square" rtlCol="0">
            <a:spAutoFit/>
          </a:bodyPr>
          <a:lstStyle/>
          <a:p>
            <a:r>
              <a:rPr lang="en-GB" b="1" dirty="0"/>
              <a:t>* Note: some strategies may serve several different purposes e.g. supervision may be useful for improving skills and provision of feedback on performance</a:t>
            </a:r>
            <a:endParaRPr lang="en-GB" dirty="0"/>
          </a:p>
          <a:p>
            <a:endParaRPr lang="en-GB" dirty="0"/>
          </a:p>
        </p:txBody>
      </p:sp>
    </p:spTree>
    <p:extLst>
      <p:ext uri="{BB962C8B-B14F-4D97-AF65-F5344CB8AC3E}">
        <p14:creationId xmlns:p14="http://schemas.microsoft.com/office/powerpoint/2010/main" val="2945377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88B0"/>
                </a:solidFill>
              </a:rPr>
              <a:t>Planning table</a:t>
            </a:r>
            <a:endParaRPr lang="en-GB" dirty="0">
              <a:solidFill>
                <a:srgbClr val="0088B0"/>
              </a:solidFill>
            </a:endParaRPr>
          </a:p>
        </p:txBody>
      </p:sp>
      <p:sp>
        <p:nvSpPr>
          <p:cNvPr id="3" name="Content Placeholder 2"/>
          <p:cNvSpPr>
            <a:spLocks noGrp="1"/>
          </p:cNvSpPr>
          <p:nvPr>
            <p:ph idx="1"/>
          </p:nvPr>
        </p:nvSpPr>
        <p:spPr>
          <a:xfrm>
            <a:off x="602295" y="4725144"/>
            <a:ext cx="8229600" cy="4525963"/>
          </a:xfrm>
        </p:spPr>
        <p:txBody>
          <a:bodyPr/>
          <a:lstStyle/>
          <a:p>
            <a:endParaRPr lang="en-GB" dirty="0"/>
          </a:p>
        </p:txBody>
      </p:sp>
      <p:graphicFrame>
        <p:nvGraphicFramePr>
          <p:cNvPr id="5" name="Content Placeholder 3"/>
          <p:cNvGraphicFramePr>
            <a:graphicFrameLocks/>
          </p:cNvGraphicFramePr>
          <p:nvPr>
            <p:extLst>
              <p:ext uri="{D42A27DB-BD31-4B8C-83A1-F6EECF244321}">
                <p14:modId xmlns:p14="http://schemas.microsoft.com/office/powerpoint/2010/main" val="2803141862"/>
              </p:ext>
            </p:extLst>
          </p:nvPr>
        </p:nvGraphicFramePr>
        <p:xfrm>
          <a:off x="539552" y="1412776"/>
          <a:ext cx="8229599" cy="6541488"/>
        </p:xfrm>
        <a:graphic>
          <a:graphicData uri="http://schemas.openxmlformats.org/drawingml/2006/table">
            <a:tbl>
              <a:tblPr/>
              <a:tblGrid>
                <a:gridCol w="908137"/>
                <a:gridCol w="1220035"/>
                <a:gridCol w="1220035"/>
                <a:gridCol w="1220661"/>
                <a:gridCol w="1220035"/>
                <a:gridCol w="1220035"/>
                <a:gridCol w="1220661"/>
              </a:tblGrid>
              <a:tr h="737337">
                <a:tc>
                  <a:txBody>
                    <a:bodyPr/>
                    <a:lstStyle/>
                    <a:p>
                      <a:pPr algn="l">
                        <a:lnSpc>
                          <a:spcPct val="115000"/>
                        </a:lnSpc>
                        <a:spcBef>
                          <a:spcPts val="280"/>
                        </a:spcBef>
                        <a:spcAft>
                          <a:spcPts val="565"/>
                        </a:spcAft>
                      </a:pPr>
                      <a:r>
                        <a:rPr lang="en-GB" sz="1000" b="1" dirty="0">
                          <a:effectLst/>
                          <a:latin typeface="Arial"/>
                          <a:ea typeface="Calibri"/>
                          <a:cs typeface="Times New Roman"/>
                        </a:rPr>
                        <a:t>A. </a:t>
                      </a:r>
                      <a:r>
                        <a:rPr lang="en-GB" sz="1000" b="1" dirty="0" smtClean="0">
                          <a:effectLst/>
                          <a:latin typeface="Arial"/>
                          <a:ea typeface="Calibri"/>
                          <a:cs typeface="Times New Roman"/>
                        </a:rPr>
                        <a:t>Broad </a:t>
                      </a:r>
                      <a:r>
                        <a:rPr lang="en-GB" sz="1000" b="1" dirty="0">
                          <a:effectLst/>
                          <a:latin typeface="Arial"/>
                          <a:ea typeface="Calibri"/>
                          <a:cs typeface="Times New Roman"/>
                        </a:rPr>
                        <a:t>objective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B. Strategy</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C. Sample activities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dirty="0">
                          <a:effectLst/>
                          <a:latin typeface="Arial"/>
                          <a:ea typeface="Calibri"/>
                          <a:cs typeface="Times New Roman"/>
                        </a:rPr>
                        <a:t>D. Expected change</a:t>
                      </a: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E. Possible indicators for M&amp;E</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F. Link to/conflict with other HR/HS strategies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r>
                        <a:rPr lang="en-GB" sz="1000" b="1">
                          <a:effectLst/>
                          <a:latin typeface="Arial"/>
                          <a:ea typeface="Calibri"/>
                          <a:cs typeface="Times New Roman"/>
                        </a:rPr>
                        <a:t>G. Comments</a:t>
                      </a: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8957">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096">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2087">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2087">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0820">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Bef>
                          <a:spcPts val="280"/>
                        </a:spcBef>
                        <a:spcAft>
                          <a:spcPts val="565"/>
                        </a:spcAft>
                      </a:pPr>
                      <a:endParaRPr lang="en-GB" sz="1600" dirty="0">
                        <a:effectLst/>
                        <a:latin typeface="Calibri"/>
                        <a:ea typeface="Calibri"/>
                        <a:cs typeface="Times New Roman"/>
                      </a:endParaRPr>
                    </a:p>
                  </a:txBody>
                  <a:tcPr marL="56367" marR="563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88655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Next steps</a:t>
            </a:r>
            <a:endParaRPr lang="en-GB" dirty="0"/>
          </a:p>
        </p:txBody>
      </p:sp>
      <p:sp>
        <p:nvSpPr>
          <p:cNvPr id="3" name="Content Placeholder 2"/>
          <p:cNvSpPr>
            <a:spLocks noGrp="1"/>
          </p:cNvSpPr>
          <p:nvPr>
            <p:ph idx="1"/>
          </p:nvPr>
        </p:nvSpPr>
        <p:spPr/>
        <p:txBody>
          <a:bodyPr>
            <a:normAutofit fontScale="92500"/>
          </a:bodyPr>
          <a:lstStyle/>
          <a:p>
            <a:r>
              <a:rPr lang="en-GB" dirty="0" smtClean="0"/>
              <a:t>Evening activity: Read section 4 of the DHMT manual on </a:t>
            </a:r>
            <a:r>
              <a:rPr lang="en-GB" dirty="0"/>
              <a:t>Selecting </a:t>
            </a:r>
            <a:r>
              <a:rPr lang="en-GB" b="1" dirty="0"/>
              <a:t>bundles of HR/HS strategies to improve workforce </a:t>
            </a:r>
            <a:r>
              <a:rPr lang="en-GB" b="1" dirty="0" smtClean="0"/>
              <a:t>performance </a:t>
            </a:r>
            <a:r>
              <a:rPr lang="en-GB" dirty="0" smtClean="0"/>
              <a:t>(including the 10-page table in Annex 1) </a:t>
            </a:r>
            <a:endParaRPr lang="en-GB" dirty="0"/>
          </a:p>
          <a:p>
            <a:r>
              <a:rPr lang="en-GB" dirty="0" smtClean="0"/>
              <a:t>Tomorrow:</a:t>
            </a:r>
          </a:p>
          <a:p>
            <a:pPr lvl="1"/>
            <a:r>
              <a:rPr lang="en-GB" dirty="0" smtClean="0"/>
              <a:t>Develop a bundle of HR/HS strategies for improving workforce performance using template provided</a:t>
            </a:r>
          </a:p>
          <a:p>
            <a:pPr lvl="1"/>
            <a:r>
              <a:rPr lang="en-GB" dirty="0" smtClean="0"/>
              <a:t>Peer review of bundle by other district teams</a:t>
            </a:r>
          </a:p>
          <a:p>
            <a:pPr lvl="1"/>
            <a:r>
              <a:rPr lang="en-GB" dirty="0" smtClean="0"/>
              <a:t>Refining bundles based on feedback</a:t>
            </a:r>
          </a:p>
        </p:txBody>
      </p:sp>
    </p:spTree>
    <p:extLst>
      <p:ext uri="{BB962C8B-B14F-4D97-AF65-F5344CB8AC3E}">
        <p14:creationId xmlns:p14="http://schemas.microsoft.com/office/powerpoint/2010/main" val="3529810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solidFill>
                  <a:schemeClr val="accent1">
                    <a:lumMod val="50000"/>
                  </a:schemeClr>
                </a:solidFill>
              </a:rPr>
              <a:t>Session overview </a:t>
            </a:r>
            <a:endParaRPr lang="en-GB" sz="4000"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Interventions to improve staffing levels</a:t>
            </a:r>
          </a:p>
          <a:p>
            <a:r>
              <a:rPr lang="en-GB" dirty="0" smtClean="0"/>
              <a:t>Understanding individual staff performance</a:t>
            </a:r>
          </a:p>
          <a:p>
            <a:r>
              <a:rPr lang="en-GB" dirty="0"/>
              <a:t>Areas for consideration for managing workforce performance</a:t>
            </a:r>
          </a:p>
          <a:p>
            <a:r>
              <a:rPr lang="en-GB" dirty="0"/>
              <a:t>The concept of ‘bundles’ of </a:t>
            </a:r>
            <a:r>
              <a:rPr lang="en-GB" dirty="0" smtClean="0"/>
              <a:t>strategies</a:t>
            </a:r>
          </a:p>
          <a:p>
            <a:r>
              <a:rPr lang="en-GB" dirty="0" smtClean="0"/>
              <a:t>Steps for developing bundles</a:t>
            </a:r>
          </a:p>
          <a:p>
            <a:r>
              <a:rPr lang="en-GB" dirty="0" smtClean="0"/>
              <a:t>Planning process and tools</a:t>
            </a:r>
          </a:p>
          <a:p>
            <a:endParaRPr lang="en-GB" dirty="0" smtClean="0"/>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0088B0"/>
                </a:solidFill>
              </a:rPr>
              <a:t>PERFORM’s definition of health workforce performance</a:t>
            </a:r>
            <a:endParaRPr lang="en-GB" dirty="0">
              <a:solidFill>
                <a:srgbClr val="0088B0"/>
              </a:solidFill>
            </a:endParaRPr>
          </a:p>
        </p:txBody>
      </p:sp>
      <p:sp>
        <p:nvSpPr>
          <p:cNvPr id="13" name="Content Placeholder 12"/>
          <p:cNvSpPr>
            <a:spLocks noGrp="1"/>
          </p:cNvSpPr>
          <p:nvPr>
            <p:ph idx="1"/>
          </p:nvPr>
        </p:nvSpPr>
        <p:spPr/>
        <p:txBody>
          <a:bodyPr/>
          <a:lstStyle/>
          <a:p>
            <a:pPr marL="514350" indent="-514350">
              <a:buFont typeface="+mj-lt"/>
              <a:buAutoNum type="arabicPeriod"/>
            </a:pPr>
            <a:r>
              <a:rPr lang="en-GB" dirty="0" smtClean="0"/>
              <a:t>Both collective and individual performance</a:t>
            </a:r>
          </a:p>
          <a:p>
            <a:pPr marL="514350" indent="-514350">
              <a:buFont typeface="+mj-lt"/>
              <a:buAutoNum type="arabicPeriod"/>
            </a:pPr>
            <a:r>
              <a:rPr lang="en-GB" dirty="0" smtClean="0"/>
              <a:t>Clinical, managerial and support staff</a:t>
            </a:r>
          </a:p>
          <a:p>
            <a:pPr marL="514350" indent="-514350">
              <a:buFont typeface="+mj-lt"/>
              <a:buAutoNum type="arabicPeriod"/>
            </a:pPr>
            <a:r>
              <a:rPr lang="en-GB" dirty="0" smtClean="0"/>
              <a:t>Availability of staff</a:t>
            </a:r>
          </a:p>
          <a:p>
            <a:pPr lvl="1"/>
            <a:r>
              <a:rPr lang="en-GB" dirty="0" smtClean="0"/>
              <a:t>Right number, competencies, in right place</a:t>
            </a:r>
          </a:p>
          <a:p>
            <a:pPr lvl="1"/>
            <a:r>
              <a:rPr lang="en-GB" dirty="0" smtClean="0"/>
              <a:t>Levels of absence</a:t>
            </a:r>
          </a:p>
          <a:p>
            <a:pPr marL="514350" indent="-514350">
              <a:buFont typeface="+mj-lt"/>
              <a:buAutoNum type="arabicPeriod"/>
            </a:pPr>
            <a:r>
              <a:rPr lang="en-GB" dirty="0" smtClean="0"/>
              <a:t>Quality and quantity of work output</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 name="Oval 31"/>
          <p:cNvSpPr/>
          <p:nvPr/>
        </p:nvSpPr>
        <p:spPr>
          <a:xfrm rot="19860260">
            <a:off x="30616" y="2436718"/>
            <a:ext cx="9267083" cy="4924102"/>
          </a:xfrm>
          <a:prstGeom prst="ellipse">
            <a:avLst/>
          </a:prstGeom>
          <a:solidFill>
            <a:srgbClr val="FF0000">
              <a:alpha val="10000"/>
            </a:srgb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538" name="Oval 2"/>
          <p:cNvSpPr>
            <a:spLocks noChangeArrowheads="1"/>
          </p:cNvSpPr>
          <p:nvPr/>
        </p:nvSpPr>
        <p:spPr bwMode="auto">
          <a:xfrm>
            <a:off x="2771775" y="2235200"/>
            <a:ext cx="3949700" cy="3748088"/>
          </a:xfrm>
          <a:prstGeom prst="ellipse">
            <a:avLst/>
          </a:prstGeom>
          <a:solidFill>
            <a:srgbClr val="0066CC">
              <a:alpha val="37000"/>
            </a:srgbClr>
          </a:solidFill>
          <a:ln w="12700">
            <a:solidFill>
              <a:schemeClr val="tx1"/>
            </a:solidFill>
            <a:round/>
            <a:headEnd/>
            <a:tailEnd/>
          </a:ln>
          <a:effectLst/>
        </p:spPr>
        <p:txBody>
          <a:bodyPr wrap="none" anchor="ctr"/>
          <a:lstStyle/>
          <a:p>
            <a:endParaRPr lang="en-US" sz="1800" b="0">
              <a:latin typeface="Arial" pitchFamily="34" charset="0"/>
            </a:endParaRPr>
          </a:p>
        </p:txBody>
      </p:sp>
      <p:sp>
        <p:nvSpPr>
          <p:cNvPr id="65539" name="Rectangle 3"/>
          <p:cNvSpPr>
            <a:spLocks noGrp="1" noChangeArrowheads="1"/>
          </p:cNvSpPr>
          <p:nvPr>
            <p:ph type="title"/>
          </p:nvPr>
        </p:nvSpPr>
        <p:spPr>
          <a:noFill/>
          <a:ln/>
        </p:spPr>
        <p:txBody>
          <a:bodyPr lIns="90488" tIns="44450" rIns="90488" bIns="44450">
            <a:noAutofit/>
          </a:bodyPr>
          <a:lstStyle/>
          <a:p>
            <a:r>
              <a:rPr lang="en-GB" dirty="0" smtClean="0">
                <a:solidFill>
                  <a:schemeClr val="accent1">
                    <a:lumMod val="50000"/>
                  </a:schemeClr>
                </a:solidFill>
              </a:rPr>
              <a:t>Interventions to improve staffing levels </a:t>
            </a:r>
            <a:endParaRPr lang="en-US" dirty="0">
              <a:solidFill>
                <a:schemeClr val="accent1">
                  <a:lumMod val="50000"/>
                </a:schemeClr>
              </a:solidFill>
            </a:endParaRPr>
          </a:p>
        </p:txBody>
      </p:sp>
      <p:sp>
        <p:nvSpPr>
          <p:cNvPr id="65540" name="AutoShape 4"/>
          <p:cNvSpPr>
            <a:spLocks noChangeArrowheads="1"/>
          </p:cNvSpPr>
          <p:nvPr/>
        </p:nvSpPr>
        <p:spPr bwMode="auto">
          <a:xfrm>
            <a:off x="684213" y="3819525"/>
            <a:ext cx="1223962" cy="577850"/>
          </a:xfrm>
          <a:prstGeom prst="rightArrow">
            <a:avLst>
              <a:gd name="adj1" fmla="val 75000"/>
              <a:gd name="adj2" fmla="val 105916"/>
            </a:avLst>
          </a:prstGeom>
          <a:solidFill>
            <a:srgbClr val="00FF00"/>
          </a:solidFill>
          <a:ln w="12700">
            <a:solidFill>
              <a:schemeClr val="tx1"/>
            </a:solidFill>
            <a:miter lim="800000"/>
            <a:headEnd/>
            <a:tailEnd/>
          </a:ln>
          <a:effectLst/>
        </p:spPr>
        <p:txBody>
          <a:bodyPr wrap="none" anchor="ctr"/>
          <a:lstStyle/>
          <a:p>
            <a:endParaRPr lang="en-GB"/>
          </a:p>
        </p:txBody>
      </p:sp>
      <p:sp>
        <p:nvSpPr>
          <p:cNvPr id="65541" name="AutoShape 5"/>
          <p:cNvSpPr>
            <a:spLocks noChangeArrowheads="1"/>
          </p:cNvSpPr>
          <p:nvPr/>
        </p:nvSpPr>
        <p:spPr bwMode="auto">
          <a:xfrm>
            <a:off x="7097713" y="3789363"/>
            <a:ext cx="1292225" cy="639762"/>
          </a:xfrm>
          <a:prstGeom prst="rightArrow">
            <a:avLst>
              <a:gd name="adj1" fmla="val 75000"/>
              <a:gd name="adj2" fmla="val 101002"/>
            </a:avLst>
          </a:prstGeom>
          <a:solidFill>
            <a:srgbClr val="FF0000"/>
          </a:solidFill>
          <a:ln w="12700">
            <a:solidFill>
              <a:schemeClr val="tx1"/>
            </a:solidFill>
            <a:miter lim="800000"/>
            <a:headEnd/>
            <a:tailEnd/>
          </a:ln>
          <a:effectLst/>
        </p:spPr>
        <p:txBody>
          <a:bodyPr wrap="none" anchor="ctr"/>
          <a:lstStyle/>
          <a:p>
            <a:endParaRPr lang="en-GB"/>
          </a:p>
        </p:txBody>
      </p:sp>
      <p:grpSp>
        <p:nvGrpSpPr>
          <p:cNvPr id="2" name="Group 6"/>
          <p:cNvGrpSpPr>
            <a:grpSpLocks/>
          </p:cNvGrpSpPr>
          <p:nvPr/>
        </p:nvGrpSpPr>
        <p:grpSpPr bwMode="auto">
          <a:xfrm>
            <a:off x="323850" y="4581525"/>
            <a:ext cx="1951038" cy="1173163"/>
            <a:chOff x="204" y="2886"/>
            <a:chExt cx="1229" cy="739"/>
          </a:xfrm>
        </p:grpSpPr>
        <p:sp>
          <p:nvSpPr>
            <p:cNvPr id="65543" name="Line 7"/>
            <p:cNvSpPr>
              <a:spLocks noChangeShapeType="1"/>
            </p:cNvSpPr>
            <p:nvPr/>
          </p:nvSpPr>
          <p:spPr bwMode="auto">
            <a:xfrm flipV="1">
              <a:off x="670" y="2886"/>
              <a:ext cx="0" cy="453"/>
            </a:xfrm>
            <a:prstGeom prst="line">
              <a:avLst/>
            </a:prstGeom>
            <a:noFill/>
            <a:ln w="76200">
              <a:solidFill>
                <a:srgbClr val="FF0000"/>
              </a:solidFill>
              <a:round/>
              <a:headEnd/>
              <a:tailEnd type="triangle" w="med" len="med"/>
            </a:ln>
            <a:effectLst/>
          </p:spPr>
          <p:txBody>
            <a:bodyPr/>
            <a:lstStyle/>
            <a:p>
              <a:endParaRPr lang="en-GB"/>
            </a:p>
          </p:txBody>
        </p:sp>
        <p:sp>
          <p:nvSpPr>
            <p:cNvPr id="65544" name="Text Box 8"/>
            <p:cNvSpPr txBox="1">
              <a:spLocks noChangeArrowheads="1"/>
            </p:cNvSpPr>
            <p:nvPr/>
          </p:nvSpPr>
          <p:spPr bwMode="auto">
            <a:xfrm>
              <a:off x="204" y="3394"/>
              <a:ext cx="1229" cy="231"/>
            </a:xfrm>
            <a:prstGeom prst="rect">
              <a:avLst/>
            </a:prstGeom>
            <a:noFill/>
            <a:ln w="9525">
              <a:noFill/>
              <a:miter lim="800000"/>
              <a:headEnd/>
              <a:tailEnd/>
            </a:ln>
            <a:effectLst/>
          </p:spPr>
          <p:txBody>
            <a:bodyPr wrap="none">
              <a:spAutoFit/>
            </a:bodyPr>
            <a:lstStyle/>
            <a:p>
              <a:pPr algn="l"/>
              <a:r>
                <a:rPr lang="en-GB" sz="1800" b="0" dirty="0"/>
                <a:t>Increase entrants</a:t>
              </a:r>
            </a:p>
          </p:txBody>
        </p:sp>
      </p:grpSp>
      <p:grpSp>
        <p:nvGrpSpPr>
          <p:cNvPr id="3" name="Group 9"/>
          <p:cNvGrpSpPr>
            <a:grpSpLocks/>
          </p:cNvGrpSpPr>
          <p:nvPr/>
        </p:nvGrpSpPr>
        <p:grpSpPr bwMode="auto">
          <a:xfrm>
            <a:off x="7164388" y="4581525"/>
            <a:ext cx="1598612" cy="1244600"/>
            <a:chOff x="4513" y="2886"/>
            <a:chExt cx="1007" cy="784"/>
          </a:xfrm>
        </p:grpSpPr>
        <p:sp>
          <p:nvSpPr>
            <p:cNvPr id="65546" name="Line 10"/>
            <p:cNvSpPr>
              <a:spLocks noChangeShapeType="1"/>
            </p:cNvSpPr>
            <p:nvPr/>
          </p:nvSpPr>
          <p:spPr bwMode="auto">
            <a:xfrm flipV="1">
              <a:off x="4979" y="2886"/>
              <a:ext cx="0" cy="498"/>
            </a:xfrm>
            <a:prstGeom prst="line">
              <a:avLst/>
            </a:prstGeom>
            <a:noFill/>
            <a:ln w="76200">
              <a:solidFill>
                <a:srgbClr val="FF0000"/>
              </a:solidFill>
              <a:round/>
              <a:headEnd/>
              <a:tailEnd type="triangle" w="med" len="med"/>
            </a:ln>
            <a:effectLst/>
          </p:spPr>
          <p:txBody>
            <a:bodyPr/>
            <a:lstStyle/>
            <a:p>
              <a:endParaRPr lang="en-GB"/>
            </a:p>
          </p:txBody>
        </p:sp>
        <p:sp>
          <p:nvSpPr>
            <p:cNvPr id="65547" name="Text Box 11"/>
            <p:cNvSpPr txBox="1">
              <a:spLocks noChangeArrowheads="1"/>
            </p:cNvSpPr>
            <p:nvPr/>
          </p:nvSpPr>
          <p:spPr bwMode="auto">
            <a:xfrm>
              <a:off x="4513" y="3439"/>
              <a:ext cx="1007" cy="231"/>
            </a:xfrm>
            <a:prstGeom prst="rect">
              <a:avLst/>
            </a:prstGeom>
            <a:noFill/>
            <a:ln w="9525">
              <a:noFill/>
              <a:miter lim="800000"/>
              <a:headEnd/>
              <a:tailEnd/>
            </a:ln>
            <a:effectLst/>
          </p:spPr>
          <p:txBody>
            <a:bodyPr wrap="none">
              <a:spAutoFit/>
            </a:bodyPr>
            <a:lstStyle/>
            <a:p>
              <a:pPr algn="l"/>
              <a:r>
                <a:rPr lang="en-GB" sz="1800" b="0"/>
                <a:t>Reduce losses</a:t>
              </a:r>
            </a:p>
          </p:txBody>
        </p:sp>
      </p:grpSp>
      <p:grpSp>
        <p:nvGrpSpPr>
          <p:cNvPr id="4" name="Group 12"/>
          <p:cNvGrpSpPr>
            <a:grpSpLocks/>
          </p:cNvGrpSpPr>
          <p:nvPr/>
        </p:nvGrpSpPr>
        <p:grpSpPr bwMode="auto">
          <a:xfrm>
            <a:off x="5343525" y="2133600"/>
            <a:ext cx="3044825" cy="1301750"/>
            <a:chOff x="3366" y="1344"/>
            <a:chExt cx="1918" cy="820"/>
          </a:xfrm>
        </p:grpSpPr>
        <p:grpSp>
          <p:nvGrpSpPr>
            <p:cNvPr id="5" name="Group 13"/>
            <p:cNvGrpSpPr>
              <a:grpSpLocks/>
            </p:cNvGrpSpPr>
            <p:nvPr/>
          </p:nvGrpSpPr>
          <p:grpSpPr bwMode="auto">
            <a:xfrm rot="13682832">
              <a:off x="3584" y="1451"/>
              <a:ext cx="495" cy="931"/>
              <a:chOff x="162" y="2886"/>
              <a:chExt cx="495" cy="931"/>
            </a:xfrm>
          </p:grpSpPr>
          <p:sp>
            <p:nvSpPr>
              <p:cNvPr id="65550" name="Line 14"/>
              <p:cNvSpPr>
                <a:spLocks noChangeShapeType="1"/>
              </p:cNvSpPr>
              <p:nvPr/>
            </p:nvSpPr>
            <p:spPr bwMode="auto">
              <a:xfrm flipV="1">
                <a:off x="657" y="2886"/>
                <a:ext cx="0" cy="816"/>
              </a:xfrm>
              <a:prstGeom prst="line">
                <a:avLst/>
              </a:prstGeom>
              <a:noFill/>
              <a:ln w="76200">
                <a:solidFill>
                  <a:srgbClr val="FF0000"/>
                </a:solidFill>
                <a:round/>
                <a:headEnd/>
                <a:tailEnd type="triangle" w="med" len="med"/>
              </a:ln>
              <a:effectLst/>
            </p:spPr>
            <p:txBody>
              <a:bodyPr/>
              <a:lstStyle/>
              <a:p>
                <a:endParaRPr lang="en-GB"/>
              </a:p>
            </p:txBody>
          </p:sp>
          <p:sp>
            <p:nvSpPr>
              <p:cNvPr id="65551" name="Text Box 15"/>
              <p:cNvSpPr txBox="1">
                <a:spLocks noChangeArrowheads="1"/>
              </p:cNvSpPr>
              <p:nvPr/>
            </p:nvSpPr>
            <p:spPr bwMode="auto">
              <a:xfrm flipH="1">
                <a:off x="162" y="3759"/>
                <a:ext cx="289" cy="58"/>
              </a:xfrm>
              <a:prstGeom prst="rect">
                <a:avLst/>
              </a:prstGeom>
              <a:noFill/>
              <a:ln w="9525">
                <a:noFill/>
                <a:miter lim="800000"/>
                <a:headEnd/>
                <a:tailEnd/>
              </a:ln>
              <a:effectLst/>
            </p:spPr>
            <p:txBody>
              <a:bodyPr vert="eaVert" wrap="none">
                <a:spAutoFit/>
              </a:bodyPr>
              <a:lstStyle/>
              <a:p>
                <a:pPr algn="l"/>
                <a:endParaRPr lang="en-US" sz="1800" b="0"/>
              </a:p>
            </p:txBody>
          </p:sp>
        </p:grpSp>
        <p:sp>
          <p:nvSpPr>
            <p:cNvPr id="65552" name="Text Box 16"/>
            <p:cNvSpPr txBox="1">
              <a:spLocks noChangeArrowheads="1"/>
            </p:cNvSpPr>
            <p:nvPr/>
          </p:nvSpPr>
          <p:spPr bwMode="auto">
            <a:xfrm>
              <a:off x="3833" y="1344"/>
              <a:ext cx="1451" cy="404"/>
            </a:xfrm>
            <a:prstGeom prst="rect">
              <a:avLst/>
            </a:prstGeom>
            <a:noFill/>
            <a:ln w="9525">
              <a:noFill/>
              <a:miter lim="800000"/>
              <a:headEnd/>
              <a:tailEnd/>
            </a:ln>
            <a:effectLst/>
          </p:spPr>
          <p:txBody>
            <a:bodyPr>
              <a:spAutoFit/>
            </a:bodyPr>
            <a:lstStyle/>
            <a:p>
              <a:pPr>
                <a:spcBef>
                  <a:spcPct val="50000"/>
                </a:spcBef>
              </a:pPr>
              <a:r>
                <a:rPr lang="en-GB" sz="1800" b="0"/>
                <a:t>   Change skills mix</a:t>
              </a:r>
              <a:br>
                <a:rPr lang="en-GB" sz="1800" b="0"/>
              </a:br>
              <a:r>
                <a:rPr lang="en-GB" sz="1800" b="0"/>
                <a:t>(inc. volunteers)</a:t>
              </a:r>
            </a:p>
          </p:txBody>
        </p:sp>
      </p:grpSp>
      <p:grpSp>
        <p:nvGrpSpPr>
          <p:cNvPr id="6" name="Group 17"/>
          <p:cNvGrpSpPr>
            <a:grpSpLocks/>
          </p:cNvGrpSpPr>
          <p:nvPr/>
        </p:nvGrpSpPr>
        <p:grpSpPr bwMode="auto">
          <a:xfrm>
            <a:off x="2484438" y="4797425"/>
            <a:ext cx="2227262" cy="1749425"/>
            <a:chOff x="1688" y="3022"/>
            <a:chExt cx="1403" cy="1102"/>
          </a:xfrm>
        </p:grpSpPr>
        <p:sp>
          <p:nvSpPr>
            <p:cNvPr id="65554" name="Line 18"/>
            <p:cNvSpPr>
              <a:spLocks noChangeShapeType="1"/>
            </p:cNvSpPr>
            <p:nvPr/>
          </p:nvSpPr>
          <p:spPr bwMode="auto">
            <a:xfrm flipV="1">
              <a:off x="2154" y="3022"/>
              <a:ext cx="363" cy="771"/>
            </a:xfrm>
            <a:prstGeom prst="line">
              <a:avLst/>
            </a:prstGeom>
            <a:noFill/>
            <a:ln w="76200">
              <a:solidFill>
                <a:srgbClr val="FF0000"/>
              </a:solidFill>
              <a:round/>
              <a:headEnd/>
              <a:tailEnd type="triangle" w="med" len="med"/>
            </a:ln>
            <a:effectLst/>
          </p:spPr>
          <p:txBody>
            <a:bodyPr/>
            <a:lstStyle/>
            <a:p>
              <a:endParaRPr lang="en-GB"/>
            </a:p>
          </p:txBody>
        </p:sp>
        <p:sp>
          <p:nvSpPr>
            <p:cNvPr id="65555" name="Text Box 19"/>
            <p:cNvSpPr txBox="1">
              <a:spLocks noChangeArrowheads="1"/>
            </p:cNvSpPr>
            <p:nvPr/>
          </p:nvSpPr>
          <p:spPr bwMode="auto">
            <a:xfrm>
              <a:off x="1688" y="3893"/>
              <a:ext cx="1403" cy="231"/>
            </a:xfrm>
            <a:prstGeom prst="rect">
              <a:avLst/>
            </a:prstGeom>
            <a:noFill/>
            <a:ln w="9525">
              <a:noFill/>
              <a:miter lim="800000"/>
              <a:headEnd/>
              <a:tailEnd/>
            </a:ln>
            <a:effectLst/>
          </p:spPr>
          <p:txBody>
            <a:bodyPr wrap="none">
              <a:spAutoFit/>
            </a:bodyPr>
            <a:lstStyle/>
            <a:p>
              <a:pPr algn="l"/>
              <a:r>
                <a:rPr lang="en-GB" sz="1800" b="0"/>
                <a:t>Improve distribution</a:t>
              </a:r>
            </a:p>
          </p:txBody>
        </p:sp>
      </p:grpSp>
      <p:grpSp>
        <p:nvGrpSpPr>
          <p:cNvPr id="7" name="Group 31"/>
          <p:cNvGrpSpPr>
            <a:grpSpLocks/>
          </p:cNvGrpSpPr>
          <p:nvPr/>
        </p:nvGrpSpPr>
        <p:grpSpPr bwMode="auto">
          <a:xfrm>
            <a:off x="179388" y="2192338"/>
            <a:ext cx="3121025" cy="1190625"/>
            <a:chOff x="113" y="1381"/>
            <a:chExt cx="1966" cy="750"/>
          </a:xfrm>
        </p:grpSpPr>
        <p:grpSp>
          <p:nvGrpSpPr>
            <p:cNvPr id="8" name="Group 30"/>
            <p:cNvGrpSpPr>
              <a:grpSpLocks/>
            </p:cNvGrpSpPr>
            <p:nvPr/>
          </p:nvGrpSpPr>
          <p:grpSpPr bwMode="auto">
            <a:xfrm>
              <a:off x="1069" y="1719"/>
              <a:ext cx="1010" cy="289"/>
              <a:chOff x="1069" y="1719"/>
              <a:chExt cx="1010" cy="289"/>
            </a:xfrm>
          </p:grpSpPr>
          <p:sp>
            <p:nvSpPr>
              <p:cNvPr id="65558" name="Line 22"/>
              <p:cNvSpPr>
                <a:spLocks noChangeShapeType="1"/>
              </p:cNvSpPr>
              <p:nvPr/>
            </p:nvSpPr>
            <p:spPr bwMode="auto">
              <a:xfrm rot="-13682832" flipH="1" flipV="1">
                <a:off x="1718" y="1600"/>
                <a:ext cx="12" cy="710"/>
              </a:xfrm>
              <a:prstGeom prst="line">
                <a:avLst/>
              </a:prstGeom>
              <a:noFill/>
              <a:ln w="76200">
                <a:solidFill>
                  <a:srgbClr val="FF0000"/>
                </a:solidFill>
                <a:round/>
                <a:headEnd/>
                <a:tailEnd type="triangle" w="med" len="med"/>
              </a:ln>
              <a:effectLst/>
            </p:spPr>
            <p:txBody>
              <a:bodyPr/>
              <a:lstStyle/>
              <a:p>
                <a:endParaRPr lang="en-GB"/>
              </a:p>
            </p:txBody>
          </p:sp>
          <p:sp>
            <p:nvSpPr>
              <p:cNvPr id="65559" name="Text Box 23"/>
              <p:cNvSpPr txBox="1">
                <a:spLocks noChangeArrowheads="1"/>
              </p:cNvSpPr>
              <p:nvPr/>
            </p:nvSpPr>
            <p:spPr bwMode="auto">
              <a:xfrm rot="-13682832">
                <a:off x="953" y="1835"/>
                <a:ext cx="289" cy="58"/>
              </a:xfrm>
              <a:prstGeom prst="rect">
                <a:avLst/>
              </a:prstGeom>
              <a:noFill/>
              <a:ln w="9525">
                <a:noFill/>
                <a:miter lim="800000"/>
                <a:headEnd/>
                <a:tailEnd/>
              </a:ln>
              <a:effectLst/>
            </p:spPr>
            <p:txBody>
              <a:bodyPr rot="10800000" vert="eaVert" wrap="none">
                <a:spAutoFit/>
              </a:bodyPr>
              <a:lstStyle/>
              <a:p>
                <a:pPr algn="l"/>
                <a:endParaRPr lang="en-US" sz="1800" b="0"/>
              </a:p>
            </p:txBody>
          </p:sp>
        </p:grpSp>
        <p:sp>
          <p:nvSpPr>
            <p:cNvPr id="65560" name="Text Box 24"/>
            <p:cNvSpPr txBox="1">
              <a:spLocks noChangeArrowheads="1"/>
            </p:cNvSpPr>
            <p:nvPr/>
          </p:nvSpPr>
          <p:spPr bwMode="auto">
            <a:xfrm>
              <a:off x="113" y="1381"/>
              <a:ext cx="1678" cy="750"/>
            </a:xfrm>
            <a:prstGeom prst="rect">
              <a:avLst/>
            </a:prstGeom>
            <a:noFill/>
            <a:ln w="9525">
              <a:noFill/>
              <a:miter lim="800000"/>
              <a:headEnd/>
              <a:tailEnd/>
            </a:ln>
            <a:effectLst/>
          </p:spPr>
          <p:txBody>
            <a:bodyPr>
              <a:spAutoFit/>
            </a:bodyPr>
            <a:lstStyle/>
            <a:p>
              <a:pPr algn="l">
                <a:spcBef>
                  <a:spcPct val="50000"/>
                </a:spcBef>
              </a:pPr>
              <a:r>
                <a:rPr lang="en-GB" sz="1800" b="0"/>
                <a:t>Develop partnerships (MoH, other sectors, NGOs, FBOs</a:t>
              </a:r>
              <a:br>
                <a:rPr lang="en-GB" sz="1800" b="0"/>
              </a:br>
              <a:r>
                <a:rPr lang="en-GB" sz="1800" b="0"/>
                <a:t>non-formal providers)</a:t>
              </a:r>
            </a:p>
          </p:txBody>
        </p:sp>
      </p:grpSp>
      <p:grpSp>
        <p:nvGrpSpPr>
          <p:cNvPr id="9" name="Group 25"/>
          <p:cNvGrpSpPr>
            <a:grpSpLocks/>
          </p:cNvGrpSpPr>
          <p:nvPr/>
        </p:nvGrpSpPr>
        <p:grpSpPr bwMode="auto">
          <a:xfrm>
            <a:off x="5003800" y="4797425"/>
            <a:ext cx="2279650" cy="1749425"/>
            <a:chOff x="3152" y="3022"/>
            <a:chExt cx="1436" cy="1102"/>
          </a:xfrm>
        </p:grpSpPr>
        <p:sp>
          <p:nvSpPr>
            <p:cNvPr id="65562" name="Text Box 26"/>
            <p:cNvSpPr txBox="1">
              <a:spLocks noChangeArrowheads="1"/>
            </p:cNvSpPr>
            <p:nvPr/>
          </p:nvSpPr>
          <p:spPr bwMode="auto">
            <a:xfrm>
              <a:off x="3152" y="3893"/>
              <a:ext cx="1436" cy="231"/>
            </a:xfrm>
            <a:prstGeom prst="rect">
              <a:avLst/>
            </a:prstGeom>
            <a:noFill/>
            <a:ln w="9525">
              <a:noFill/>
              <a:miter lim="800000"/>
              <a:headEnd/>
              <a:tailEnd/>
            </a:ln>
            <a:effectLst/>
          </p:spPr>
          <p:txBody>
            <a:bodyPr wrap="none">
              <a:spAutoFit/>
            </a:bodyPr>
            <a:lstStyle/>
            <a:p>
              <a:pPr algn="l"/>
              <a:r>
                <a:rPr lang="en-GB" sz="1800" b="0"/>
                <a:t>Improve productivity</a:t>
              </a:r>
            </a:p>
          </p:txBody>
        </p:sp>
        <p:sp>
          <p:nvSpPr>
            <p:cNvPr id="65563" name="Line 27"/>
            <p:cNvSpPr>
              <a:spLocks noChangeShapeType="1"/>
            </p:cNvSpPr>
            <p:nvPr/>
          </p:nvSpPr>
          <p:spPr bwMode="auto">
            <a:xfrm flipH="1" flipV="1">
              <a:off x="3606" y="3022"/>
              <a:ext cx="363" cy="771"/>
            </a:xfrm>
            <a:prstGeom prst="line">
              <a:avLst/>
            </a:prstGeom>
            <a:noFill/>
            <a:ln w="76200">
              <a:solidFill>
                <a:srgbClr val="FF0000"/>
              </a:solidFill>
              <a:round/>
              <a:headEnd/>
              <a:tailEnd type="triangle" w="med" len="med"/>
            </a:ln>
            <a:effectLst/>
          </p:spPr>
          <p:txBody>
            <a:bodyPr/>
            <a:lstStyle/>
            <a:p>
              <a:endParaRPr lang="en-GB"/>
            </a:p>
          </p:txBody>
        </p:sp>
      </p:grpSp>
      <p:sp>
        <p:nvSpPr>
          <p:cNvPr id="65564" name="Rectangle 2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GB"/>
          </a:p>
        </p:txBody>
      </p:sp>
      <p:graphicFrame>
        <p:nvGraphicFramePr>
          <p:cNvPr id="65565" name="Object 29"/>
          <p:cNvGraphicFramePr>
            <a:graphicFrameLocks noChangeAspect="1"/>
          </p:cNvGraphicFramePr>
          <p:nvPr/>
        </p:nvGraphicFramePr>
        <p:xfrm>
          <a:off x="3203575" y="3213100"/>
          <a:ext cx="3044825" cy="1812925"/>
        </p:xfrm>
        <a:graphic>
          <a:graphicData uri="http://schemas.openxmlformats.org/presentationml/2006/ole">
            <mc:AlternateContent xmlns:mc="http://schemas.openxmlformats.org/markup-compatibility/2006">
              <mc:Choice xmlns:v="urn:schemas-microsoft-com:vml" Requires="v">
                <p:oleObj spid="_x0000_s1064" r:id="rId4" imgW="5530850" imgH="3292475" progId="">
                  <p:embed/>
                </p:oleObj>
              </mc:Choice>
              <mc:Fallback>
                <p:oleObj r:id="rId4" imgW="5530850" imgH="3292475" progId="">
                  <p:embed/>
                  <p:pic>
                    <p:nvPicPr>
                      <p:cNvPr id="0" name="Picture 1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575" y="3213100"/>
                        <a:ext cx="3044825" cy="181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Oval Callout 30"/>
          <p:cNvSpPr/>
          <p:nvPr/>
        </p:nvSpPr>
        <p:spPr>
          <a:xfrm>
            <a:off x="755576" y="1052736"/>
            <a:ext cx="1872208" cy="864096"/>
          </a:xfrm>
          <a:prstGeom prst="wedgeEllipseCallout">
            <a:avLst>
              <a:gd name="adj1" fmla="val -36637"/>
              <a:gd name="adj2" fmla="val 111552"/>
            </a:avLst>
          </a:pr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accent3">
                    <a:lumMod val="50000"/>
                  </a:schemeClr>
                </a:solidFill>
              </a:rPr>
              <a:t>HS strategies</a:t>
            </a:r>
            <a:endParaRPr lang="en-GB" b="1" dirty="0">
              <a:solidFill>
                <a:schemeClr val="accent3">
                  <a:lumMod val="50000"/>
                </a:schemeClr>
              </a:solidFill>
            </a:endParaRPr>
          </a:p>
        </p:txBody>
      </p:sp>
      <p:sp>
        <p:nvSpPr>
          <p:cNvPr id="33" name="Oval Callout 32"/>
          <p:cNvSpPr/>
          <p:nvPr/>
        </p:nvSpPr>
        <p:spPr>
          <a:xfrm>
            <a:off x="6804248" y="332656"/>
            <a:ext cx="2119792" cy="1329541"/>
          </a:xfrm>
          <a:prstGeom prst="wedgeEllipseCallou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HR strategies</a:t>
            </a:r>
            <a:endParaRPr lang="en-GB" b="1" dirty="0">
              <a:solidFill>
                <a:srgbClr val="FF0000"/>
              </a:solidFill>
            </a:endParaRPr>
          </a:p>
        </p:txBody>
      </p:sp>
      <p:sp>
        <p:nvSpPr>
          <p:cNvPr id="30" name="Oval 29"/>
          <p:cNvSpPr/>
          <p:nvPr/>
        </p:nvSpPr>
        <p:spPr>
          <a:xfrm rot="12903477">
            <a:off x="695" y="3825145"/>
            <a:ext cx="7336634" cy="1707736"/>
          </a:xfrm>
          <a:prstGeom prst="ellipse">
            <a:avLst/>
          </a:prstGeom>
          <a:solidFill>
            <a:srgbClr val="92D050">
              <a:alpha val="10000"/>
            </a:srgbClr>
          </a:solidFill>
          <a:ln w="5080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5540"/>
                                        </p:tgtEl>
                                        <p:attrNameLst>
                                          <p:attrName>style.visibility</p:attrName>
                                        </p:attrNameLst>
                                      </p:cBhvr>
                                      <p:to>
                                        <p:strVal val="visible"/>
                                      </p:to>
                                    </p:set>
                                    <p:anim calcmode="lin" valueType="num">
                                      <p:cBhvr additive="base">
                                        <p:cTn id="7" dur="500" fill="hold"/>
                                        <p:tgtEl>
                                          <p:spTgt spid="65540"/>
                                        </p:tgtEl>
                                        <p:attrNameLst>
                                          <p:attrName>ppt_x</p:attrName>
                                        </p:attrNameLst>
                                      </p:cBhvr>
                                      <p:tavLst>
                                        <p:tav tm="0">
                                          <p:val>
                                            <p:strVal val="0-#ppt_w/2"/>
                                          </p:val>
                                        </p:tav>
                                        <p:tav tm="100000">
                                          <p:val>
                                            <p:strVal val="#ppt_x"/>
                                          </p:val>
                                        </p:tav>
                                      </p:tavLst>
                                    </p:anim>
                                    <p:anim calcmode="lin" valueType="num">
                                      <p:cBhvr additive="base">
                                        <p:cTn id="8" dur="500" fill="hold"/>
                                        <p:tgtEl>
                                          <p:spTgt spid="6554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554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par>
                          <p:cTn id="41" fill="hold">
                            <p:stCondLst>
                              <p:cond delay="0"/>
                            </p:stCondLst>
                            <p:childTnLst>
                              <p:par>
                                <p:cTn id="42" presetID="1" presetClass="entr" presetSubtype="0" fill="hold" grpId="0" nodeType="afterEffect">
                                  <p:stCondLst>
                                    <p:cond delay="500"/>
                                  </p:stCondLst>
                                  <p:childTnLst>
                                    <p:set>
                                      <p:cBhvr>
                                        <p:cTn id="43" dur="1" fill="hold">
                                          <p:stCondLst>
                                            <p:cond delay="0"/>
                                          </p:stCondLst>
                                        </p:cTn>
                                        <p:tgtEl>
                                          <p:spTgt spid="31"/>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2"/>
                                        </p:tgtEl>
                                        <p:attrNameLst>
                                          <p:attrName>style.visibility</p:attrName>
                                        </p:attrNameLst>
                                      </p:cBhvr>
                                      <p:to>
                                        <p:strVal val="visible"/>
                                      </p:to>
                                    </p:set>
                                  </p:childTnLst>
                                </p:cTn>
                              </p:par>
                            </p:childTnLst>
                          </p:cTn>
                        </p:par>
                        <p:par>
                          <p:cTn id="48" fill="hold">
                            <p:stCondLst>
                              <p:cond delay="0"/>
                            </p:stCondLst>
                            <p:childTnLst>
                              <p:par>
                                <p:cTn id="49" presetID="1" presetClass="entr" presetSubtype="0" fill="hold" grpId="0" nodeType="afterEffect">
                                  <p:stCondLst>
                                    <p:cond delay="50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5540" grpId="0" animBg="1"/>
      <p:bldP spid="65541" grpId="0" animBg="1"/>
      <p:bldP spid="31" grpId="0" animBg="1"/>
      <p:bldP spid="33" grpId="0" animBg="1"/>
      <p:bldP spid="3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R="0" rtl="0"/>
            <a:r>
              <a:rPr lang="en-GB" dirty="0"/>
              <a:t>Understanding individual staff performance</a:t>
            </a:r>
          </a:p>
        </p:txBody>
      </p:sp>
      <p:sp>
        <p:nvSpPr>
          <p:cNvPr id="3" name="Text Placeholder 2"/>
          <p:cNvSpPr>
            <a:spLocks noGrp="1"/>
          </p:cNvSpPr>
          <p:nvPr>
            <p:ph type="body" idx="1"/>
          </p:nvPr>
        </p:nvSpPr>
        <p:spPr>
          <a:xfrm>
            <a:off x="214282" y="1628800"/>
            <a:ext cx="8390166" cy="5111717"/>
          </a:xfrm>
        </p:spPr>
        <p:txBody>
          <a:bodyPr/>
          <a:lstStyle/>
          <a:p>
            <a:endParaRPr lang="en-GB" dirty="0"/>
          </a:p>
        </p:txBody>
      </p:sp>
      <p:sp>
        <p:nvSpPr>
          <p:cNvPr id="4" name="Rounded Rectangle 3"/>
          <p:cNvSpPr/>
          <p:nvPr/>
        </p:nvSpPr>
        <p:spPr>
          <a:xfrm>
            <a:off x="971496" y="3508418"/>
            <a:ext cx="114300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Effort</a:t>
            </a:r>
            <a:endParaRPr lang="en-GB" dirty="0"/>
          </a:p>
        </p:txBody>
      </p:sp>
      <p:sp>
        <p:nvSpPr>
          <p:cNvPr id="5" name="Rounded Rectangle 4"/>
          <p:cNvSpPr/>
          <p:nvPr/>
        </p:nvSpPr>
        <p:spPr>
          <a:xfrm>
            <a:off x="3900454" y="3507569"/>
            <a:ext cx="1643074"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Performance</a:t>
            </a:r>
            <a:endParaRPr lang="en-GB" dirty="0"/>
          </a:p>
        </p:txBody>
      </p:sp>
      <p:sp>
        <p:nvSpPr>
          <p:cNvPr id="6" name="Oval 5"/>
          <p:cNvSpPr/>
          <p:nvPr/>
        </p:nvSpPr>
        <p:spPr>
          <a:xfrm>
            <a:off x="6186470" y="3114660"/>
            <a:ext cx="1928826"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Intrinsic</a:t>
            </a:r>
            <a:br>
              <a:rPr lang="en-GB" dirty="0" smtClean="0"/>
            </a:br>
            <a:endParaRPr lang="en-GB" dirty="0" smtClean="0"/>
          </a:p>
          <a:p>
            <a:pPr algn="ctr"/>
            <a:r>
              <a:rPr lang="en-GB" b="1" dirty="0" smtClean="0">
                <a:solidFill>
                  <a:schemeClr val="tx2">
                    <a:lumMod val="75000"/>
                  </a:schemeClr>
                </a:solidFill>
              </a:rPr>
              <a:t>Reward/</a:t>
            </a:r>
          </a:p>
          <a:p>
            <a:pPr algn="ctr"/>
            <a:r>
              <a:rPr lang="en-GB" b="1" dirty="0" smtClean="0">
                <a:solidFill>
                  <a:schemeClr val="tx2">
                    <a:lumMod val="75000"/>
                  </a:schemeClr>
                </a:solidFill>
              </a:rPr>
              <a:t>Sanction</a:t>
            </a:r>
            <a:r>
              <a:rPr lang="en-GB" dirty="0" smtClean="0"/>
              <a:t/>
            </a:r>
            <a:br>
              <a:rPr lang="en-GB" dirty="0" smtClean="0"/>
            </a:br>
            <a:endParaRPr lang="en-GB" dirty="0" smtClean="0"/>
          </a:p>
          <a:p>
            <a:pPr algn="ctr"/>
            <a:r>
              <a:rPr lang="en-GB" dirty="0" smtClean="0"/>
              <a:t>Extrinsic </a:t>
            </a:r>
            <a:endParaRPr lang="en-GB" dirty="0"/>
          </a:p>
        </p:txBody>
      </p:sp>
      <p:cxnSp>
        <p:nvCxnSpPr>
          <p:cNvPr id="8" name="Straight Arrow Connector 7"/>
          <p:cNvCxnSpPr>
            <a:stCxn id="4" idx="3"/>
            <a:endCxn id="5" idx="1"/>
          </p:cNvCxnSpPr>
          <p:nvPr/>
        </p:nvCxnSpPr>
        <p:spPr>
          <a:xfrm flipV="1">
            <a:off x="2114504" y="3971916"/>
            <a:ext cx="1785950" cy="849"/>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543528" y="3971122"/>
            <a:ext cx="642942" cy="1588"/>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6" idx="4"/>
            <a:endCxn id="4" idx="2"/>
          </p:cNvCxnSpPr>
          <p:nvPr/>
        </p:nvCxnSpPr>
        <p:spPr>
          <a:xfrm rot="5400000" flipH="1">
            <a:off x="4150912" y="1829201"/>
            <a:ext cx="392060" cy="5607883"/>
          </a:xfrm>
          <a:prstGeom prst="bentConnector3">
            <a:avLst>
              <a:gd name="adj1" fmla="val -58307"/>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32" name="Rounded Rectangular Callout 31"/>
          <p:cNvSpPr/>
          <p:nvPr/>
        </p:nvSpPr>
        <p:spPr>
          <a:xfrm>
            <a:off x="1042934" y="2185966"/>
            <a:ext cx="1214446" cy="928694"/>
          </a:xfrm>
          <a:prstGeom prst="wedgeRoundRectCallout">
            <a:avLst>
              <a:gd name="adj1" fmla="val 76771"/>
              <a:gd name="adj2" fmla="val 140175"/>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Direction</a:t>
            </a:r>
            <a:endParaRPr lang="en-GB" dirty="0">
              <a:solidFill>
                <a:schemeClr val="accent1">
                  <a:lumMod val="50000"/>
                </a:schemeClr>
              </a:solidFill>
            </a:endParaRPr>
          </a:p>
        </p:txBody>
      </p:sp>
      <p:sp>
        <p:nvSpPr>
          <p:cNvPr id="33" name="Rounded Rectangular Callout 32"/>
          <p:cNvSpPr/>
          <p:nvPr/>
        </p:nvSpPr>
        <p:spPr>
          <a:xfrm>
            <a:off x="3131840" y="2257404"/>
            <a:ext cx="1892262" cy="928694"/>
          </a:xfrm>
          <a:prstGeom prst="wedgeRoundRectCallout">
            <a:avLst>
              <a:gd name="adj1" fmla="val -47105"/>
              <a:gd name="adj2" fmla="val 132331"/>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Competencies</a:t>
            </a:r>
            <a:endParaRPr lang="en-GB" dirty="0">
              <a:solidFill>
                <a:schemeClr val="accent1">
                  <a:lumMod val="50000"/>
                </a:schemeClr>
              </a:solidFill>
            </a:endParaRPr>
          </a:p>
        </p:txBody>
      </p:sp>
      <p:sp>
        <p:nvSpPr>
          <p:cNvPr id="34" name="Rounded Rectangular Callout 33"/>
          <p:cNvSpPr/>
          <p:nvPr/>
        </p:nvSpPr>
        <p:spPr>
          <a:xfrm>
            <a:off x="1900190" y="4757734"/>
            <a:ext cx="1357322" cy="928694"/>
          </a:xfrm>
          <a:prstGeom prst="wedgeRoundRectCallout">
            <a:avLst>
              <a:gd name="adj1" fmla="val 18826"/>
              <a:gd name="adj2" fmla="val -133328"/>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Resources</a:t>
            </a:r>
            <a:endParaRPr lang="en-GB" dirty="0">
              <a:solidFill>
                <a:schemeClr val="accent1">
                  <a:lumMod val="50000"/>
                </a:schemeClr>
              </a:solidFill>
            </a:endParaRPr>
          </a:p>
        </p:txBody>
      </p:sp>
      <p:sp>
        <p:nvSpPr>
          <p:cNvPr id="35" name="Rounded Rectangular Callout 34"/>
          <p:cNvSpPr/>
          <p:nvPr/>
        </p:nvSpPr>
        <p:spPr>
          <a:xfrm>
            <a:off x="6757974" y="1828776"/>
            <a:ext cx="1357322" cy="938218"/>
          </a:xfrm>
          <a:prstGeom prst="wedgeRoundRectCallout">
            <a:avLst>
              <a:gd name="adj1" fmla="val -21949"/>
              <a:gd name="adj2" fmla="val 91322"/>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accent1">
                    <a:lumMod val="50000"/>
                  </a:schemeClr>
                </a:solidFill>
              </a:rPr>
              <a:t>Job</a:t>
            </a:r>
          </a:p>
          <a:p>
            <a:pPr algn="ctr"/>
            <a:r>
              <a:rPr lang="en-GB" dirty="0" smtClean="0">
                <a:solidFill>
                  <a:schemeClr val="accent1">
                    <a:lumMod val="50000"/>
                  </a:schemeClr>
                </a:solidFill>
              </a:rPr>
              <a:t>satisfaction</a:t>
            </a:r>
            <a:endParaRPr lang="en-GB" dirty="0">
              <a:solidFill>
                <a:schemeClr val="accent1">
                  <a:lumMod val="50000"/>
                </a:schemeClr>
              </a:solidFill>
            </a:endParaRPr>
          </a:p>
        </p:txBody>
      </p:sp>
      <p:sp>
        <p:nvSpPr>
          <p:cNvPr id="36" name="Rounded Rectangular Callout 35"/>
          <p:cNvSpPr/>
          <p:nvPr/>
        </p:nvSpPr>
        <p:spPr>
          <a:xfrm>
            <a:off x="7400916" y="5257800"/>
            <a:ext cx="1357322" cy="938218"/>
          </a:xfrm>
          <a:prstGeom prst="wedgeRoundRectCallout">
            <a:avLst>
              <a:gd name="adj1" fmla="val -36920"/>
              <a:gd name="adj2" fmla="val -106850"/>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solidFill>
                <a:schemeClr val="accent1">
                  <a:lumMod val="50000"/>
                </a:schemeClr>
              </a:solidFill>
            </a:endParaRPr>
          </a:p>
          <a:p>
            <a:pPr algn="ctr"/>
            <a:r>
              <a:rPr lang="en-GB" dirty="0" smtClean="0">
                <a:solidFill>
                  <a:schemeClr val="accent1">
                    <a:lumMod val="50000"/>
                  </a:schemeClr>
                </a:solidFill>
              </a:rPr>
              <a:t>Praise</a:t>
            </a:r>
            <a:r>
              <a:rPr lang="en-GB" dirty="0">
                <a:solidFill>
                  <a:schemeClr val="accent1">
                    <a:lumMod val="50000"/>
                  </a:schemeClr>
                </a:solidFill>
              </a:rPr>
              <a:t>, incentives, </a:t>
            </a:r>
            <a:r>
              <a:rPr lang="en-GB" dirty="0" err="1">
                <a:solidFill>
                  <a:schemeClr val="accent1">
                    <a:lumMod val="50000"/>
                  </a:schemeClr>
                </a:solidFill>
              </a:rPr>
              <a:t>etc</a:t>
            </a:r>
            <a:endParaRPr lang="en-GB" dirty="0">
              <a:solidFill>
                <a:schemeClr val="accent1">
                  <a:lumMod val="50000"/>
                </a:schemeClr>
              </a:solidFill>
            </a:endParaRPr>
          </a:p>
          <a:p>
            <a:pPr algn="ctr"/>
            <a:endParaRPr lang="en-GB" dirty="0">
              <a:solidFill>
                <a:schemeClr val="accent1">
                  <a:lumMod val="50000"/>
                </a:schemeClr>
              </a:solidFill>
            </a:endParaRPr>
          </a:p>
        </p:txBody>
      </p:sp>
      <p:sp>
        <p:nvSpPr>
          <p:cNvPr id="15" name="Oval 14"/>
          <p:cNvSpPr/>
          <p:nvPr/>
        </p:nvSpPr>
        <p:spPr>
          <a:xfrm rot="14471991">
            <a:off x="-285697" y="3525814"/>
            <a:ext cx="4620350" cy="1173497"/>
          </a:xfrm>
          <a:prstGeom prst="ellipse">
            <a:avLst/>
          </a:prstGeom>
          <a:solidFill>
            <a:srgbClr val="92D050">
              <a:alpha val="10000"/>
            </a:srgbClr>
          </a:solidFill>
          <a:ln w="50800">
            <a:solidFill>
              <a:srgbClr val="92D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rot="1350947">
            <a:off x="1357291" y="1774936"/>
            <a:ext cx="7555126" cy="3466964"/>
          </a:xfrm>
          <a:prstGeom prst="ellipse">
            <a:avLst/>
          </a:prstGeom>
          <a:solidFill>
            <a:srgbClr val="FF0000">
              <a:alpha val="10000"/>
            </a:srgbClr>
          </a:solidFill>
          <a:ln w="508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Callout 16"/>
          <p:cNvSpPr/>
          <p:nvPr/>
        </p:nvSpPr>
        <p:spPr>
          <a:xfrm>
            <a:off x="4404070" y="486135"/>
            <a:ext cx="1728192" cy="936104"/>
          </a:xfrm>
          <a:prstGeom prst="wedgeEllipseCallout">
            <a:avLst/>
          </a:prstGeom>
          <a:solidFill>
            <a:srgbClr val="FF000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rgbClr val="FF0000"/>
                </a:solidFill>
              </a:rPr>
              <a:t>HR strategies</a:t>
            </a:r>
            <a:endParaRPr lang="en-GB" b="1" dirty="0">
              <a:solidFill>
                <a:srgbClr val="FF0000"/>
              </a:solidFill>
            </a:endParaRPr>
          </a:p>
        </p:txBody>
      </p:sp>
      <p:sp>
        <p:nvSpPr>
          <p:cNvPr id="18" name="Oval Callout 17"/>
          <p:cNvSpPr/>
          <p:nvPr/>
        </p:nvSpPr>
        <p:spPr>
          <a:xfrm>
            <a:off x="179512" y="5517232"/>
            <a:ext cx="1872208" cy="864096"/>
          </a:xfrm>
          <a:prstGeom prst="wedgeEllipseCallout">
            <a:avLst>
              <a:gd name="adj1" fmla="val 54067"/>
              <a:gd name="adj2" fmla="val -64359"/>
            </a:avLst>
          </a:prstGeom>
          <a:solidFill>
            <a:srgbClr val="92D050">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accent3">
                    <a:lumMod val="50000"/>
                  </a:schemeClr>
                </a:solidFill>
              </a:rPr>
              <a:t>HS strategies</a:t>
            </a:r>
            <a:endParaRPr lang="en-GB" b="1" dirty="0">
              <a:solidFill>
                <a:schemeClr val="accent3">
                  <a:lumMod val="50000"/>
                </a:schemeClr>
              </a:solidFill>
            </a:endParaRPr>
          </a:p>
        </p:txBody>
      </p:sp>
      <p:sp>
        <p:nvSpPr>
          <p:cNvPr id="7" name="Smiley Face 6"/>
          <p:cNvSpPr/>
          <p:nvPr/>
        </p:nvSpPr>
        <p:spPr>
          <a:xfrm>
            <a:off x="4150940" y="5222081"/>
            <a:ext cx="1392588" cy="1197570"/>
          </a:xfrm>
          <a:prstGeom prst="smileyFac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p>
          <a:p>
            <a:pPr algn="ctr"/>
            <a:r>
              <a:rPr lang="en-GB" dirty="0" smtClean="0"/>
              <a:t>Fairness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7" presetClass="entr" presetSubtype="8"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ppt_x</p:attrName>
                                        </p:attrNameLst>
                                      </p:cBhvr>
                                      <p:tavLst>
                                        <p:tav tm="0">
                                          <p:val>
                                            <p:strVal val="#ppt_x-#ppt_w/2"/>
                                          </p:val>
                                        </p:tav>
                                        <p:tav tm="100000">
                                          <p:val>
                                            <p:strVal val="#ppt_x"/>
                                          </p:val>
                                        </p:tav>
                                      </p:tavLst>
                                    </p:anim>
                                    <p:anim calcmode="lin" valueType="num">
                                      <p:cBhvr>
                                        <p:cTn id="12" dur="500" fill="hold"/>
                                        <p:tgtEl>
                                          <p:spTgt spid="8"/>
                                        </p:tgtEl>
                                        <p:attrNameLst>
                                          <p:attrName>ppt_y</p:attrName>
                                        </p:attrNameLst>
                                      </p:cBhvr>
                                      <p:tavLst>
                                        <p:tav tm="0">
                                          <p:val>
                                            <p:strVal val="#ppt_y"/>
                                          </p:val>
                                        </p:tav>
                                        <p:tav tm="100000">
                                          <p:val>
                                            <p:strVal val="#ppt_y"/>
                                          </p:val>
                                        </p:tav>
                                      </p:tavLst>
                                    </p:anim>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7" presetClass="entr" presetSubtype="8"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ppt_x</p:attrName>
                                        </p:attrNameLst>
                                      </p:cBhvr>
                                      <p:tavLst>
                                        <p:tav tm="0">
                                          <p:val>
                                            <p:strVal val="#ppt_x-#ppt_w/2"/>
                                          </p:val>
                                        </p:tav>
                                        <p:tav tm="100000">
                                          <p:val>
                                            <p:strVal val="#ppt_x"/>
                                          </p:val>
                                        </p:tav>
                                      </p:tavLst>
                                    </p:anim>
                                    <p:anim calcmode="lin" valueType="num">
                                      <p:cBhvr>
                                        <p:cTn id="24" dur="500" fill="hold"/>
                                        <p:tgtEl>
                                          <p:spTgt spid="9"/>
                                        </p:tgtEl>
                                        <p:attrNameLst>
                                          <p:attrName>ppt_y</p:attrName>
                                        </p:attrNameLst>
                                      </p:cBhvr>
                                      <p:tavLst>
                                        <p:tav tm="0">
                                          <p:val>
                                            <p:strVal val="#ppt_y"/>
                                          </p:val>
                                        </p:tav>
                                        <p:tav tm="100000">
                                          <p:val>
                                            <p:strVal val="#ppt_y"/>
                                          </p:val>
                                        </p:tav>
                                      </p:tavLst>
                                    </p:anim>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2000"/>
                                        <p:tgtEl>
                                          <p:spTgt spid="3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2000"/>
                                        <p:tgtEl>
                                          <p:spTgt spid="3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fade">
                                      <p:cBhvr>
                                        <p:cTn id="49" dur="2000"/>
                                        <p:tgtEl>
                                          <p:spTgt spid="34"/>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fade">
                                      <p:cBhvr>
                                        <p:cTn id="59" dur="2000"/>
                                        <p:tgtEl>
                                          <p:spTgt spid="36"/>
                                        </p:tgtEl>
                                      </p:cBhvr>
                                    </p:animEffec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7"/>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6"/>
                                        </p:tgtEl>
                                        <p:attrNameLst>
                                          <p:attrName>style.visibility</p:attrName>
                                        </p:attrNameLst>
                                      </p:cBhvr>
                                      <p:to>
                                        <p:strVal val="visible"/>
                                      </p:to>
                                    </p:set>
                                  </p:childTnLst>
                                </p:cTn>
                              </p:par>
                            </p:childTnLst>
                          </p:cTn>
                        </p:par>
                        <p:par>
                          <p:cTn id="68" fill="hold">
                            <p:stCondLst>
                              <p:cond delay="0"/>
                            </p:stCondLst>
                            <p:childTnLst>
                              <p:par>
                                <p:cTn id="69" presetID="1" presetClass="entr" presetSubtype="0" fill="hold" grpId="0" nodeType="afterEffect">
                                  <p:stCondLst>
                                    <p:cond delay="500"/>
                                  </p:stCondLst>
                                  <p:childTnLst>
                                    <p:set>
                                      <p:cBhvr>
                                        <p:cTn id="70" dur="1" fill="hold">
                                          <p:stCondLst>
                                            <p:cond delay="0"/>
                                          </p:stCondLst>
                                        </p:cTn>
                                        <p:tgtEl>
                                          <p:spTgt spid="1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par>
                          <p:cTn id="75" fill="hold">
                            <p:stCondLst>
                              <p:cond delay="0"/>
                            </p:stCondLst>
                            <p:childTnLst>
                              <p:par>
                                <p:cTn id="76" presetID="1" presetClass="entr" presetSubtype="0" fill="hold" grpId="0" nodeType="afterEffect">
                                  <p:stCondLst>
                                    <p:cond delay="500"/>
                                  </p:stCondLst>
                                  <p:childTnLst>
                                    <p:set>
                                      <p:cBhvr>
                                        <p:cTn id="77"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32" grpId="0" animBg="1"/>
      <p:bldP spid="33" grpId="0" animBg="1"/>
      <p:bldP spid="34" grpId="0" animBg="1"/>
      <p:bldP spid="35" grpId="0" animBg="1"/>
      <p:bldP spid="36" grpId="0" animBg="1"/>
      <p:bldP spid="15" grpId="0" animBg="1"/>
      <p:bldP spid="16" grpId="0" animBg="1"/>
      <p:bldP spid="17" grpId="0" animBg="1"/>
      <p:bldP spid="18"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rgbClr val="0088B0"/>
                </a:solidFill>
              </a:rPr>
              <a:t>Areas for consideration for managing workforce performance</a:t>
            </a:r>
            <a:endParaRPr lang="en-GB" b="1" dirty="0">
              <a:solidFill>
                <a:srgbClr val="0088B0"/>
              </a:solidFill>
            </a:endParaRPr>
          </a:p>
        </p:txBody>
      </p:sp>
      <p:sp>
        <p:nvSpPr>
          <p:cNvPr id="3" name="Content Placeholder 2"/>
          <p:cNvSpPr>
            <a:spLocks noGrp="1"/>
          </p:cNvSpPr>
          <p:nvPr>
            <p:ph idx="1"/>
          </p:nvPr>
        </p:nvSpPr>
        <p:spPr>
          <a:xfrm>
            <a:off x="518864" y="1600200"/>
            <a:ext cx="8229600" cy="4525963"/>
          </a:xfrm>
        </p:spPr>
        <p:txBody>
          <a:bodyPr>
            <a:normAutofit fontScale="85000" lnSpcReduction="20000"/>
          </a:bodyPr>
          <a:lstStyle/>
          <a:p>
            <a:pPr lvl="0"/>
            <a:r>
              <a:rPr lang="en-GB" b="1" dirty="0"/>
              <a:t>Availability</a:t>
            </a:r>
            <a:r>
              <a:rPr lang="en-GB" dirty="0"/>
              <a:t> (posts filled/distribution/staff present)</a:t>
            </a:r>
          </a:p>
          <a:p>
            <a:r>
              <a:rPr lang="en-GB" b="1" dirty="0"/>
              <a:t>Direction</a:t>
            </a:r>
            <a:r>
              <a:rPr lang="en-GB" dirty="0"/>
              <a:t> (on what staff should do and how well they are doing)</a:t>
            </a:r>
          </a:p>
          <a:p>
            <a:pPr lvl="0"/>
            <a:r>
              <a:rPr lang="en-GB" b="1" dirty="0"/>
              <a:t>Competencies</a:t>
            </a:r>
            <a:r>
              <a:rPr lang="en-GB" dirty="0"/>
              <a:t> (appropriate skills, knowledge and attitudes to carry out the tasks assigned)</a:t>
            </a:r>
          </a:p>
          <a:p>
            <a:pPr lvl="0"/>
            <a:r>
              <a:rPr lang="en-GB" b="1" dirty="0"/>
              <a:t>Rewards and sanctions </a:t>
            </a:r>
            <a:r>
              <a:rPr lang="en-GB" dirty="0"/>
              <a:t>(to influence their behaviour and therefore their performance)</a:t>
            </a:r>
          </a:p>
          <a:p>
            <a:pPr lvl="0"/>
            <a:r>
              <a:rPr lang="en-GB" b="1" dirty="0"/>
              <a:t>Health systems </a:t>
            </a:r>
            <a:r>
              <a:rPr lang="en-GB" dirty="0"/>
              <a:t>(other </a:t>
            </a:r>
            <a:r>
              <a:rPr lang="en-GB" dirty="0" smtClean="0"/>
              <a:t>building blocks) including resources: </a:t>
            </a:r>
          </a:p>
          <a:p>
            <a:pPr lvl="1"/>
            <a:r>
              <a:rPr lang="en-GB" dirty="0" smtClean="0"/>
              <a:t>equipment, drugs and supplies</a:t>
            </a:r>
          </a:p>
          <a:p>
            <a:pPr lvl="1"/>
            <a:r>
              <a:rPr lang="en-GB" dirty="0" smtClean="0"/>
              <a:t>Infrastructure (buildings)</a:t>
            </a:r>
          </a:p>
          <a:p>
            <a:pPr lvl="1"/>
            <a:r>
              <a:rPr lang="en-GB" dirty="0" smtClean="0"/>
              <a:t>Transport</a:t>
            </a:r>
          </a:p>
          <a:p>
            <a:pPr lvl="0"/>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solidFill>
                  <a:srgbClr val="0088B0"/>
                </a:solidFill>
              </a:rPr>
              <a:t>The concept of ‘bundles’ of strategies</a:t>
            </a:r>
          </a:p>
        </p:txBody>
      </p:sp>
      <p:sp>
        <p:nvSpPr>
          <p:cNvPr id="3" name="Content Placeholder 2"/>
          <p:cNvSpPr>
            <a:spLocks noGrp="1"/>
          </p:cNvSpPr>
          <p:nvPr>
            <p:ph idx="1"/>
          </p:nvPr>
        </p:nvSpPr>
        <p:spPr/>
        <p:txBody>
          <a:bodyPr>
            <a:normAutofit lnSpcReduction="10000"/>
          </a:bodyPr>
          <a:lstStyle/>
          <a:p>
            <a:r>
              <a:rPr lang="en-GB" dirty="0" smtClean="0"/>
              <a:t>no single magic bullet for a sustainable solution</a:t>
            </a:r>
          </a:p>
          <a:p>
            <a:r>
              <a:rPr lang="en-GB" dirty="0" smtClean="0"/>
              <a:t>coordinated ‘bundle’ of HR strategies have greater impact that individual strategies</a:t>
            </a:r>
          </a:p>
          <a:p>
            <a:r>
              <a:rPr lang="en-GB" dirty="0" smtClean="0"/>
              <a:t>Avoid ‘deadly combinations’ of HR practices</a:t>
            </a:r>
          </a:p>
          <a:p>
            <a:r>
              <a:rPr lang="en-GB" dirty="0" smtClean="0"/>
              <a:t>Add wider health systems strategies to the ‘bundles’</a:t>
            </a:r>
          </a:p>
          <a:p>
            <a:r>
              <a:rPr lang="en-GB" dirty="0" smtClean="0"/>
              <a:t>effectiveness of the bundles depends on organisational context</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16" y="274638"/>
            <a:ext cx="8892480" cy="1143000"/>
          </a:xfrm>
        </p:spPr>
        <p:txBody>
          <a:bodyPr>
            <a:noAutofit/>
          </a:bodyPr>
          <a:lstStyle/>
          <a:p>
            <a:r>
              <a:rPr lang="en-GB" b="1" dirty="0" smtClean="0">
                <a:solidFill>
                  <a:srgbClr val="0088B0"/>
                </a:solidFill>
              </a:rPr>
              <a:t>Bundles example in DHMT manual</a:t>
            </a:r>
            <a:endParaRPr lang="en-GB" b="1" dirty="0">
              <a:solidFill>
                <a:srgbClr val="0088B0"/>
              </a:solidFill>
            </a:endParaRPr>
          </a:p>
        </p:txBody>
      </p:sp>
      <p:sp>
        <p:nvSpPr>
          <p:cNvPr id="3" name="Text Placeholder 2"/>
          <p:cNvSpPr>
            <a:spLocks noGrp="1"/>
          </p:cNvSpPr>
          <p:nvPr>
            <p:ph type="body" idx="1"/>
          </p:nvPr>
        </p:nvSpPr>
        <p:spPr/>
        <p:txBody>
          <a:bodyPr/>
          <a:lstStyle/>
          <a:p>
            <a:endParaRPr lang="en-GB" dirty="0"/>
          </a:p>
        </p:txBody>
      </p:sp>
      <p:pic>
        <p:nvPicPr>
          <p:cNvPr id="60418" name="Picture 2"/>
          <p:cNvPicPr>
            <a:picLocks noChangeAspect="1" noChangeArrowheads="1"/>
          </p:cNvPicPr>
          <p:nvPr/>
        </p:nvPicPr>
        <p:blipFill>
          <a:blip r:embed="rId3" cstate="print"/>
          <a:srcRect/>
          <a:stretch>
            <a:fillRect/>
          </a:stretch>
        </p:blipFill>
        <p:spPr bwMode="auto">
          <a:xfrm>
            <a:off x="461091" y="1340768"/>
            <a:ext cx="8215365" cy="53285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solidFill>
                  <a:srgbClr val="0088B0"/>
                </a:solidFill>
              </a:rPr>
              <a:t>Steps for developing </a:t>
            </a:r>
            <a:r>
              <a:rPr lang="en-GB" dirty="0" smtClean="0">
                <a:solidFill>
                  <a:srgbClr val="0088B0"/>
                </a:solidFill>
              </a:rPr>
              <a:t>bundles</a:t>
            </a:r>
            <a:endParaRPr lang="en-GB" dirty="0">
              <a:solidFill>
                <a:srgbClr val="0088B0"/>
              </a:solidFill>
            </a:endParaRPr>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1685616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11B96F54DDFC40B72CB6B6E8BCC8B5" ma:contentTypeVersion="0" ma:contentTypeDescription="Create a new document." ma:contentTypeScope="" ma:versionID="7c6b4f42aa3f1aa781b6dab8b70deb05">
  <xsd:schema xmlns:xsd="http://www.w3.org/2001/XMLSchema" xmlns:xs="http://www.w3.org/2001/XMLSchema" xmlns:p="http://schemas.microsoft.com/office/2006/metadata/properties" targetNamespace="http://schemas.microsoft.com/office/2006/metadata/properties" ma:root="true" ma:fieldsID="073f75c96ebfa9324fb07e3035d5ed8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93EFE9-0138-478A-9D92-AB2C3F210A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66D76ED-EE31-465B-BEE5-CA2F41C6CEC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7DFC825-D29B-4ACD-91C1-EAB9C5E4CA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5283</TotalTime>
  <Words>3386</Words>
  <Application>Microsoft Office PowerPoint</Application>
  <PresentationFormat>On-screen Show (4:3)</PresentationFormat>
  <Paragraphs>331</Paragraphs>
  <Slides>17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0</vt:i4>
      </vt:variant>
      <vt:variant>
        <vt:lpstr>Slide Titles</vt:lpstr>
      </vt:variant>
      <vt:variant>
        <vt:i4>17</vt:i4>
      </vt:variant>
    </vt:vector>
  </HeadingPairs>
  <TitlesOfParts>
    <vt:vector size="23" baseType="lpstr">
      <vt:lpstr>宋体</vt:lpstr>
      <vt:lpstr>Arial</vt:lpstr>
      <vt:lpstr>Calibri</vt:lpstr>
      <vt:lpstr>Times New Roman</vt:lpstr>
      <vt:lpstr>ヒラギノ角ゴ Pro W3</vt:lpstr>
      <vt:lpstr>Office Theme</vt:lpstr>
      <vt:lpstr>Health workforce performance: developing the  bundles of human resources/health systems strategies</vt:lpstr>
      <vt:lpstr>Session overview </vt:lpstr>
      <vt:lpstr>PERFORM’s definition of health workforce performance</vt:lpstr>
      <vt:lpstr>Interventions to improve staffing levels </vt:lpstr>
      <vt:lpstr>Understanding individual staff performance</vt:lpstr>
      <vt:lpstr>Areas for consideration for managing workforce performance</vt:lpstr>
      <vt:lpstr>The concept of ‘bundles’ of strategies</vt:lpstr>
      <vt:lpstr>Bundles example in DHMT manual</vt:lpstr>
      <vt:lpstr>Steps for developing bundles</vt:lpstr>
      <vt:lpstr>Key steps for developing bundles</vt:lpstr>
      <vt:lpstr>Planning process and tools</vt:lpstr>
      <vt:lpstr>Tools &amp; guides for planning the bundles of HR/HS strategies</vt:lpstr>
      <vt:lpstr>Table with sample strategies</vt:lpstr>
      <vt:lpstr>Table with sample strategies</vt:lpstr>
      <vt:lpstr>Steps for identifying and selecting appropriate HR/HS bundles</vt:lpstr>
      <vt:lpstr>Planning table</vt:lpstr>
      <vt:lpstr>Next steps</vt:lpstr>
    </vt:vector>
  </TitlesOfParts>
  <Company>The University of Liverpool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Facilitation skills for action research</dc:title>
  <dc:creator>raven</dc:creator>
  <cp:lastModifiedBy>Kate Hawkins</cp:lastModifiedBy>
  <cp:revision>102</cp:revision>
  <dcterms:created xsi:type="dcterms:W3CDTF">2012-05-09T15:33:46Z</dcterms:created>
  <dcterms:modified xsi:type="dcterms:W3CDTF">2015-12-01T00:33:12Z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0x010100BA11B96F54DDFC40B72CB6B6E8BCC8B5</vt:lpwstr>
  </property>
  <property fmtid="{D5CDD505-2E9C-101B-9397-08002B2CF9AE}" pid="3" name="IsMyDocuments">
    <vt:bool>true</vt:bool>
  </property>
</Properties>
</file>