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handoutMasterIdLst>
    <p:handoutMasterId r:id="rId26"/>
  </p:handoutMasterIdLst>
  <p:sldIdLst>
    <p:sldId id="256" r:id="rId5"/>
    <p:sldId id="298" r:id="rId6"/>
    <p:sldId id="307" r:id="rId7"/>
    <p:sldId id="306" r:id="rId8"/>
    <p:sldId id="308" r:id="rId9"/>
    <p:sldId id="322" r:id="rId10"/>
    <p:sldId id="323" r:id="rId11"/>
    <p:sldId id="309" r:id="rId12"/>
    <p:sldId id="312" r:id="rId13"/>
    <p:sldId id="311" r:id="rId14"/>
    <p:sldId id="313" r:id="rId15"/>
    <p:sldId id="314" r:id="rId16"/>
    <p:sldId id="315" r:id="rId17"/>
    <p:sldId id="317" r:id="rId18"/>
    <p:sldId id="318" r:id="rId19"/>
    <p:sldId id="319" r:id="rId20"/>
    <p:sldId id="320" r:id="rId21"/>
    <p:sldId id="321" r:id="rId22"/>
    <p:sldId id="325" r:id="rId23"/>
    <p:sldId id="324" r:id="rId24"/>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lib Mirzoev" initials="" lastIdx="0" clrIdx="0"/>
  <p:cmAuthor id="1" name="Comfort Mshelia"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9" autoAdjust="0"/>
    <p:restoredTop sz="90502" autoAdjust="0"/>
  </p:normalViewPr>
  <p:slideViewPr>
    <p:cSldViewPr>
      <p:cViewPr varScale="1">
        <p:scale>
          <a:sx n="64" d="100"/>
          <a:sy n="64" d="100"/>
        </p:scale>
        <p:origin x="151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0D4CC6-6D0B-405F-A430-AC5494E15366}" type="doc">
      <dgm:prSet loTypeId="urn:microsoft.com/office/officeart/2005/8/layout/process2" loCatId="process" qsTypeId="urn:microsoft.com/office/officeart/2005/8/quickstyle/simple1" qsCatId="simple" csTypeId="urn:microsoft.com/office/officeart/2005/8/colors/accent1_2" csCatId="accent1" phldr="1"/>
      <dgm:spPr/>
    </dgm:pt>
    <dgm:pt modelId="{24900F45-D141-498D-B076-9C5D62551A97}">
      <dgm:prSet phldrT="[Text]"/>
      <dgm:spPr>
        <a:solidFill>
          <a:srgbClr val="0088B0"/>
        </a:solidFill>
      </dgm:spPr>
      <dgm:t>
        <a:bodyPr/>
        <a:lstStyle/>
        <a:p>
          <a:r>
            <a:rPr lang="en-GB" dirty="0" smtClean="0"/>
            <a:t>Phase one</a:t>
          </a:r>
          <a:endParaRPr lang="en-GB" dirty="0"/>
        </a:p>
      </dgm:t>
    </dgm:pt>
    <dgm:pt modelId="{9BC1F54A-3F0D-43EC-B194-802BB9C1142E}" type="parTrans" cxnId="{EE0C7DD2-6C04-455D-9F21-DCA79F4226FA}">
      <dgm:prSet/>
      <dgm:spPr/>
      <dgm:t>
        <a:bodyPr/>
        <a:lstStyle/>
        <a:p>
          <a:endParaRPr lang="en-GB"/>
        </a:p>
      </dgm:t>
    </dgm:pt>
    <dgm:pt modelId="{2962B8CC-7BDC-49EC-8DFD-DCD9A614F820}" type="sibTrans" cxnId="{EE0C7DD2-6C04-455D-9F21-DCA79F4226FA}">
      <dgm:prSet/>
      <dgm:spPr>
        <a:solidFill>
          <a:schemeClr val="bg1">
            <a:lumMod val="75000"/>
          </a:schemeClr>
        </a:solidFill>
      </dgm:spPr>
      <dgm:t>
        <a:bodyPr/>
        <a:lstStyle/>
        <a:p>
          <a:endParaRPr lang="en-GB"/>
        </a:p>
      </dgm:t>
    </dgm:pt>
    <dgm:pt modelId="{560F3195-2400-49BA-BC78-F0C5CD5D11B7}">
      <dgm:prSet phldrT="[Text]"/>
      <dgm:spPr>
        <a:solidFill>
          <a:srgbClr val="0088B0"/>
        </a:solidFill>
      </dgm:spPr>
      <dgm:t>
        <a:bodyPr/>
        <a:lstStyle/>
        <a:p>
          <a:r>
            <a:rPr lang="en-GB" dirty="0" smtClean="0"/>
            <a:t>Phase two</a:t>
          </a:r>
          <a:endParaRPr lang="en-GB" dirty="0"/>
        </a:p>
      </dgm:t>
    </dgm:pt>
    <dgm:pt modelId="{3A2165AA-6EF3-40C3-B3F5-8392BA3F90FA}" type="parTrans" cxnId="{27073DB9-986C-43BE-BBEC-23AA125D62CE}">
      <dgm:prSet/>
      <dgm:spPr/>
      <dgm:t>
        <a:bodyPr/>
        <a:lstStyle/>
        <a:p>
          <a:endParaRPr lang="en-GB"/>
        </a:p>
      </dgm:t>
    </dgm:pt>
    <dgm:pt modelId="{E542D3D2-EE7B-4B84-B77D-DB6E760D714A}" type="sibTrans" cxnId="{27073DB9-986C-43BE-BBEC-23AA125D62CE}">
      <dgm:prSet/>
      <dgm:spPr>
        <a:solidFill>
          <a:schemeClr val="bg1">
            <a:lumMod val="75000"/>
          </a:schemeClr>
        </a:solidFill>
      </dgm:spPr>
      <dgm:t>
        <a:bodyPr/>
        <a:lstStyle/>
        <a:p>
          <a:endParaRPr lang="en-GB"/>
        </a:p>
      </dgm:t>
    </dgm:pt>
    <dgm:pt modelId="{588C54A0-B26B-4113-965F-0AACDC90A8C9}">
      <dgm:prSet phldrT="[Text]"/>
      <dgm:spPr>
        <a:solidFill>
          <a:srgbClr val="0088B0"/>
        </a:solidFill>
      </dgm:spPr>
      <dgm:t>
        <a:bodyPr/>
        <a:lstStyle/>
        <a:p>
          <a:r>
            <a:rPr lang="en-GB" dirty="0" smtClean="0"/>
            <a:t>Phase three</a:t>
          </a:r>
          <a:endParaRPr lang="en-GB" dirty="0"/>
        </a:p>
      </dgm:t>
    </dgm:pt>
    <dgm:pt modelId="{A596A787-C831-44AC-8350-A24D1D59E57A}" type="parTrans" cxnId="{0131733D-F62C-4303-BD23-508A0D217903}">
      <dgm:prSet/>
      <dgm:spPr/>
      <dgm:t>
        <a:bodyPr/>
        <a:lstStyle/>
        <a:p>
          <a:endParaRPr lang="en-GB"/>
        </a:p>
      </dgm:t>
    </dgm:pt>
    <dgm:pt modelId="{0D95D7A8-394A-496C-9A76-141E904C00C2}" type="sibTrans" cxnId="{0131733D-F62C-4303-BD23-508A0D217903}">
      <dgm:prSet/>
      <dgm:spPr/>
      <dgm:t>
        <a:bodyPr/>
        <a:lstStyle/>
        <a:p>
          <a:endParaRPr lang="en-GB"/>
        </a:p>
      </dgm:t>
    </dgm:pt>
    <dgm:pt modelId="{40AD0186-7FE6-47CE-B163-836C79871DE1}" type="pres">
      <dgm:prSet presAssocID="{B50D4CC6-6D0B-405F-A430-AC5494E15366}" presName="linearFlow" presStyleCnt="0">
        <dgm:presLayoutVars>
          <dgm:resizeHandles val="exact"/>
        </dgm:presLayoutVars>
      </dgm:prSet>
      <dgm:spPr/>
    </dgm:pt>
    <dgm:pt modelId="{E39D907C-0C5D-4525-94AA-B9F1D60E5E99}" type="pres">
      <dgm:prSet presAssocID="{24900F45-D141-498D-B076-9C5D62551A97}" presName="node" presStyleLbl="node1" presStyleIdx="0" presStyleCnt="3" custScaleX="112459" custLinFactNeighborX="-1187" custLinFactNeighborY="3106">
        <dgm:presLayoutVars>
          <dgm:bulletEnabled val="1"/>
        </dgm:presLayoutVars>
      </dgm:prSet>
      <dgm:spPr/>
      <dgm:t>
        <a:bodyPr/>
        <a:lstStyle/>
        <a:p>
          <a:endParaRPr lang="en-GB"/>
        </a:p>
      </dgm:t>
    </dgm:pt>
    <dgm:pt modelId="{30C74235-11D3-4084-8474-6729D05C8C67}" type="pres">
      <dgm:prSet presAssocID="{2962B8CC-7BDC-49EC-8DFD-DCD9A614F820}" presName="sibTrans" presStyleLbl="sibTrans2D1" presStyleIdx="0" presStyleCnt="2"/>
      <dgm:spPr/>
      <dgm:t>
        <a:bodyPr/>
        <a:lstStyle/>
        <a:p>
          <a:endParaRPr lang="en-GB"/>
        </a:p>
      </dgm:t>
    </dgm:pt>
    <dgm:pt modelId="{41920489-211D-4AD3-8654-C297E9E86B39}" type="pres">
      <dgm:prSet presAssocID="{2962B8CC-7BDC-49EC-8DFD-DCD9A614F820}" presName="connectorText" presStyleLbl="sibTrans2D1" presStyleIdx="0" presStyleCnt="2"/>
      <dgm:spPr/>
      <dgm:t>
        <a:bodyPr/>
        <a:lstStyle/>
        <a:p>
          <a:endParaRPr lang="en-GB"/>
        </a:p>
      </dgm:t>
    </dgm:pt>
    <dgm:pt modelId="{F83C4596-9550-4BF8-A3D2-6D8F698A4DAA}" type="pres">
      <dgm:prSet presAssocID="{560F3195-2400-49BA-BC78-F0C5CD5D11B7}" presName="node" presStyleLbl="node1" presStyleIdx="1" presStyleCnt="3" custScaleX="114833">
        <dgm:presLayoutVars>
          <dgm:bulletEnabled val="1"/>
        </dgm:presLayoutVars>
      </dgm:prSet>
      <dgm:spPr/>
      <dgm:t>
        <a:bodyPr/>
        <a:lstStyle/>
        <a:p>
          <a:endParaRPr lang="en-GB"/>
        </a:p>
      </dgm:t>
    </dgm:pt>
    <dgm:pt modelId="{7A6ADA42-9179-440D-834B-ABE182E61616}" type="pres">
      <dgm:prSet presAssocID="{E542D3D2-EE7B-4B84-B77D-DB6E760D714A}" presName="sibTrans" presStyleLbl="sibTrans2D1" presStyleIdx="1" presStyleCnt="2"/>
      <dgm:spPr/>
      <dgm:t>
        <a:bodyPr/>
        <a:lstStyle/>
        <a:p>
          <a:endParaRPr lang="en-GB"/>
        </a:p>
      </dgm:t>
    </dgm:pt>
    <dgm:pt modelId="{C0C190E2-650F-4C5F-A0B9-D5CDFDAB13A6}" type="pres">
      <dgm:prSet presAssocID="{E542D3D2-EE7B-4B84-B77D-DB6E760D714A}" presName="connectorText" presStyleLbl="sibTrans2D1" presStyleIdx="1" presStyleCnt="2"/>
      <dgm:spPr/>
      <dgm:t>
        <a:bodyPr/>
        <a:lstStyle/>
        <a:p>
          <a:endParaRPr lang="en-GB"/>
        </a:p>
      </dgm:t>
    </dgm:pt>
    <dgm:pt modelId="{14218E5B-B9CF-47C1-9B0B-B154744B4116}" type="pres">
      <dgm:prSet presAssocID="{588C54A0-B26B-4113-965F-0AACDC90A8C9}" presName="node" presStyleLbl="node1" presStyleIdx="2" presStyleCnt="3" custScaleX="114833">
        <dgm:presLayoutVars>
          <dgm:bulletEnabled val="1"/>
        </dgm:presLayoutVars>
      </dgm:prSet>
      <dgm:spPr/>
      <dgm:t>
        <a:bodyPr/>
        <a:lstStyle/>
        <a:p>
          <a:endParaRPr lang="en-GB"/>
        </a:p>
      </dgm:t>
    </dgm:pt>
  </dgm:ptLst>
  <dgm:cxnLst>
    <dgm:cxn modelId="{E1639750-D464-4517-9464-0FF4445FB6A2}" type="presOf" srcId="{24900F45-D141-498D-B076-9C5D62551A97}" destId="{E39D907C-0C5D-4525-94AA-B9F1D60E5E99}" srcOrd="0" destOrd="0" presId="urn:microsoft.com/office/officeart/2005/8/layout/process2"/>
    <dgm:cxn modelId="{5A8E8458-64B0-47FC-8690-2469DFB9C209}" type="presOf" srcId="{2962B8CC-7BDC-49EC-8DFD-DCD9A614F820}" destId="{30C74235-11D3-4084-8474-6729D05C8C67}" srcOrd="0" destOrd="0" presId="urn:microsoft.com/office/officeart/2005/8/layout/process2"/>
    <dgm:cxn modelId="{0131733D-F62C-4303-BD23-508A0D217903}" srcId="{B50D4CC6-6D0B-405F-A430-AC5494E15366}" destId="{588C54A0-B26B-4113-965F-0AACDC90A8C9}" srcOrd="2" destOrd="0" parTransId="{A596A787-C831-44AC-8350-A24D1D59E57A}" sibTransId="{0D95D7A8-394A-496C-9A76-141E904C00C2}"/>
    <dgm:cxn modelId="{520D3C37-C56C-4655-BCCA-CA63FD4FAFF8}" type="presOf" srcId="{E542D3D2-EE7B-4B84-B77D-DB6E760D714A}" destId="{7A6ADA42-9179-440D-834B-ABE182E61616}" srcOrd="0" destOrd="0" presId="urn:microsoft.com/office/officeart/2005/8/layout/process2"/>
    <dgm:cxn modelId="{3D9E15DB-77FC-40F6-9242-EE03F1FF9C4C}" type="presOf" srcId="{588C54A0-B26B-4113-965F-0AACDC90A8C9}" destId="{14218E5B-B9CF-47C1-9B0B-B154744B4116}" srcOrd="0" destOrd="0" presId="urn:microsoft.com/office/officeart/2005/8/layout/process2"/>
    <dgm:cxn modelId="{6AE35C98-C028-40EF-B092-14EAB9841229}" type="presOf" srcId="{E542D3D2-EE7B-4B84-B77D-DB6E760D714A}" destId="{C0C190E2-650F-4C5F-A0B9-D5CDFDAB13A6}" srcOrd="1" destOrd="0" presId="urn:microsoft.com/office/officeart/2005/8/layout/process2"/>
    <dgm:cxn modelId="{4DF009B5-AF39-4457-83D5-29AECE1BBA77}" type="presOf" srcId="{2962B8CC-7BDC-49EC-8DFD-DCD9A614F820}" destId="{41920489-211D-4AD3-8654-C297E9E86B39}" srcOrd="1" destOrd="0" presId="urn:microsoft.com/office/officeart/2005/8/layout/process2"/>
    <dgm:cxn modelId="{2BFEAEB8-E1E8-4227-9C3F-AA93B90CC16A}" type="presOf" srcId="{560F3195-2400-49BA-BC78-F0C5CD5D11B7}" destId="{F83C4596-9550-4BF8-A3D2-6D8F698A4DAA}" srcOrd="0" destOrd="0" presId="urn:microsoft.com/office/officeart/2005/8/layout/process2"/>
    <dgm:cxn modelId="{97D3000E-0763-4F9F-A4D9-FD0904C57246}" type="presOf" srcId="{B50D4CC6-6D0B-405F-A430-AC5494E15366}" destId="{40AD0186-7FE6-47CE-B163-836C79871DE1}" srcOrd="0" destOrd="0" presId="urn:microsoft.com/office/officeart/2005/8/layout/process2"/>
    <dgm:cxn modelId="{27073DB9-986C-43BE-BBEC-23AA125D62CE}" srcId="{B50D4CC6-6D0B-405F-A430-AC5494E15366}" destId="{560F3195-2400-49BA-BC78-F0C5CD5D11B7}" srcOrd="1" destOrd="0" parTransId="{3A2165AA-6EF3-40C3-B3F5-8392BA3F90FA}" sibTransId="{E542D3D2-EE7B-4B84-B77D-DB6E760D714A}"/>
    <dgm:cxn modelId="{EE0C7DD2-6C04-455D-9F21-DCA79F4226FA}" srcId="{B50D4CC6-6D0B-405F-A430-AC5494E15366}" destId="{24900F45-D141-498D-B076-9C5D62551A97}" srcOrd="0" destOrd="0" parTransId="{9BC1F54A-3F0D-43EC-B194-802BB9C1142E}" sibTransId="{2962B8CC-7BDC-49EC-8DFD-DCD9A614F820}"/>
    <dgm:cxn modelId="{B1BBF749-6BF0-42E9-B54E-F0571CCA8C55}" type="presParOf" srcId="{40AD0186-7FE6-47CE-B163-836C79871DE1}" destId="{E39D907C-0C5D-4525-94AA-B9F1D60E5E99}" srcOrd="0" destOrd="0" presId="urn:microsoft.com/office/officeart/2005/8/layout/process2"/>
    <dgm:cxn modelId="{2F5869AF-F6A7-400D-8C29-6A07733137F4}" type="presParOf" srcId="{40AD0186-7FE6-47CE-B163-836C79871DE1}" destId="{30C74235-11D3-4084-8474-6729D05C8C67}" srcOrd="1" destOrd="0" presId="urn:microsoft.com/office/officeart/2005/8/layout/process2"/>
    <dgm:cxn modelId="{E4B0B23F-2798-4349-A5C3-A1171BF7F8FC}" type="presParOf" srcId="{30C74235-11D3-4084-8474-6729D05C8C67}" destId="{41920489-211D-4AD3-8654-C297E9E86B39}" srcOrd="0" destOrd="0" presId="urn:microsoft.com/office/officeart/2005/8/layout/process2"/>
    <dgm:cxn modelId="{C918E34C-C7F6-4AF8-BFE1-255C406E1996}" type="presParOf" srcId="{40AD0186-7FE6-47CE-B163-836C79871DE1}" destId="{F83C4596-9550-4BF8-A3D2-6D8F698A4DAA}" srcOrd="2" destOrd="0" presId="urn:microsoft.com/office/officeart/2005/8/layout/process2"/>
    <dgm:cxn modelId="{ABF044D4-B901-49DB-9DAC-BEF6849A59D1}" type="presParOf" srcId="{40AD0186-7FE6-47CE-B163-836C79871DE1}" destId="{7A6ADA42-9179-440D-834B-ABE182E61616}" srcOrd="3" destOrd="0" presId="urn:microsoft.com/office/officeart/2005/8/layout/process2"/>
    <dgm:cxn modelId="{7D4C264F-1CB2-476A-A9A6-0A0EE16837C6}" type="presParOf" srcId="{7A6ADA42-9179-440D-834B-ABE182E61616}" destId="{C0C190E2-650F-4C5F-A0B9-D5CDFDAB13A6}" srcOrd="0" destOrd="0" presId="urn:microsoft.com/office/officeart/2005/8/layout/process2"/>
    <dgm:cxn modelId="{D2CFDC34-1A88-494F-AAA7-310EC5D270A5}" type="presParOf" srcId="{40AD0186-7FE6-47CE-B163-836C79871DE1}" destId="{14218E5B-B9CF-47C1-9B0B-B154744B4116}"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36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1"/>
            <a:ext cx="2945659" cy="498366"/>
          </a:xfrm>
          <a:prstGeom prst="rect">
            <a:avLst/>
          </a:prstGeom>
        </p:spPr>
        <p:txBody>
          <a:bodyPr vert="horz" lIns="91440" tIns="45720" rIns="91440" bIns="45720" rtlCol="0"/>
          <a:lstStyle>
            <a:lvl1pPr algn="r">
              <a:defRPr sz="1200"/>
            </a:lvl1pPr>
          </a:lstStyle>
          <a:p>
            <a:fld id="{4DDC8911-9B25-456C-B868-B2543978A21B}" type="datetimeFigureOut">
              <a:rPr lang="en-GB" smtClean="0"/>
              <a:t>20/05/2015</a:t>
            </a:fld>
            <a:endParaRPr lang="en-GB"/>
          </a:p>
        </p:txBody>
      </p:sp>
      <p:sp>
        <p:nvSpPr>
          <p:cNvPr id="4" name="Footer Placeholder 3"/>
          <p:cNvSpPr>
            <a:spLocks noGrp="1"/>
          </p:cNvSpPr>
          <p:nvPr>
            <p:ph type="ftr" sz="quarter" idx="2"/>
          </p:nvPr>
        </p:nvSpPr>
        <p:spPr>
          <a:xfrm>
            <a:off x="0" y="9428273"/>
            <a:ext cx="2945659" cy="49836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273"/>
            <a:ext cx="2945659" cy="498366"/>
          </a:xfrm>
          <a:prstGeom prst="rect">
            <a:avLst/>
          </a:prstGeom>
        </p:spPr>
        <p:txBody>
          <a:bodyPr vert="horz" lIns="91440" tIns="45720" rIns="91440" bIns="45720" rtlCol="0" anchor="b"/>
          <a:lstStyle>
            <a:lvl1pPr algn="r">
              <a:defRPr sz="1200"/>
            </a:lvl1pPr>
          </a:lstStyle>
          <a:p>
            <a:fld id="{74ED8358-F807-41DC-980C-0D745D37F3BE}" type="slidenum">
              <a:rPr lang="en-GB" smtClean="0"/>
              <a:t>‹#›</a:t>
            </a:fld>
            <a:endParaRPr lang="en-GB"/>
          </a:p>
        </p:txBody>
      </p:sp>
    </p:spTree>
    <p:extLst>
      <p:ext uri="{BB962C8B-B14F-4D97-AF65-F5344CB8AC3E}">
        <p14:creationId xmlns:p14="http://schemas.microsoft.com/office/powerpoint/2010/main" val="36905988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671"/>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50443" y="0"/>
            <a:ext cx="2945659" cy="496671"/>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B177C82-2A8B-47D6-AE00-B977CA7D623E}" type="datetimeFigureOut">
              <a:rPr lang="en-GB"/>
              <a:pPr>
                <a:defRPr/>
              </a:pPr>
              <a:t>20/05/2015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15831"/>
            <a:ext cx="5438140" cy="4466649"/>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8272"/>
            <a:ext cx="2945659" cy="496671"/>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50443" y="9428272"/>
            <a:ext cx="2945659" cy="496671"/>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C0CB440-A6CC-4098-A3ED-0EE95D72DB98}" type="slidenum">
              <a:rPr lang="en-GB"/>
              <a:pPr>
                <a:defRPr/>
              </a:pPr>
              <a:t>‹#›</a:t>
            </a:fld>
            <a:endParaRPr lang="en-GB"/>
          </a:p>
        </p:txBody>
      </p:sp>
    </p:spTree>
    <p:extLst>
      <p:ext uri="{BB962C8B-B14F-4D97-AF65-F5344CB8AC3E}">
        <p14:creationId xmlns:p14="http://schemas.microsoft.com/office/powerpoint/2010/main" val="4041078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p:cNvSpPr>
          <p:nvPr>
            <p:ph type="sldImg"/>
          </p:nvPr>
        </p:nvSpPr>
        <p:spPr bwMode="auto">
          <a:noFill/>
          <a:ln>
            <a:solidFill>
              <a:srgbClr val="000000"/>
            </a:solidFill>
            <a:miter lim="800000"/>
            <a:headEnd/>
            <a:tailEnd/>
          </a:ln>
        </p:spPr>
      </p:sp>
      <p:sp>
        <p:nvSpPr>
          <p:cNvPr id="71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71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BC35D99-FDFA-4BB7-AD06-E7B02D37B23C}" type="slidenum">
              <a:rPr lang="en-GB"/>
              <a:pPr fontAlgn="base">
                <a:spcBef>
                  <a:spcPct val="0"/>
                </a:spcBef>
                <a:spcAft>
                  <a:spcPct val="0"/>
                </a:spcAft>
              </a:pPr>
              <a:t>1</a:t>
            </a:fld>
            <a:endParaRPr lang="en-GB"/>
          </a:p>
        </p:txBody>
      </p:sp>
    </p:spTree>
    <p:extLst>
      <p:ext uri="{BB962C8B-B14F-4D97-AF65-F5344CB8AC3E}">
        <p14:creationId xmlns:p14="http://schemas.microsoft.com/office/powerpoint/2010/main" val="30070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smtClean="0"/>
          </a:p>
        </p:txBody>
      </p:sp>
      <p:sp>
        <p:nvSpPr>
          <p:cNvPr id="143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C18FC8-9581-45C5-858A-AECE2E89D98B}" type="slidenum">
              <a:rPr lang="en-GB"/>
              <a:pPr fontAlgn="base">
                <a:spcBef>
                  <a:spcPct val="0"/>
                </a:spcBef>
                <a:spcAft>
                  <a:spcPct val="0"/>
                </a:spcAft>
              </a:pPr>
              <a:t>4</a:t>
            </a:fld>
            <a:endParaRPr lang="en-GB"/>
          </a:p>
        </p:txBody>
      </p:sp>
    </p:spTree>
    <p:extLst>
      <p:ext uri="{BB962C8B-B14F-4D97-AF65-F5344CB8AC3E}">
        <p14:creationId xmlns:p14="http://schemas.microsoft.com/office/powerpoint/2010/main" val="789218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smtClean="0"/>
          </a:p>
        </p:txBody>
      </p:sp>
      <p:sp>
        <p:nvSpPr>
          <p:cNvPr id="143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C18FC8-9581-45C5-858A-AECE2E89D98B}" type="slidenum">
              <a:rPr lang="en-GB"/>
              <a:pPr fontAlgn="base">
                <a:spcBef>
                  <a:spcPct val="0"/>
                </a:spcBef>
                <a:spcAft>
                  <a:spcPct val="0"/>
                </a:spcAft>
              </a:pPr>
              <a:t>5</a:t>
            </a:fld>
            <a:endParaRPr lang="en-GB"/>
          </a:p>
        </p:txBody>
      </p:sp>
    </p:spTree>
    <p:extLst>
      <p:ext uri="{BB962C8B-B14F-4D97-AF65-F5344CB8AC3E}">
        <p14:creationId xmlns:p14="http://schemas.microsoft.com/office/powerpoint/2010/main" val="2134870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DB4C18E-507B-452E-86F3-669339B59022}" type="slidenum">
              <a:rPr lang="en-GB" smtClean="0"/>
              <a:pPr/>
              <a:t>6</a:t>
            </a:fld>
            <a:endParaRPr lang="en-GB"/>
          </a:p>
        </p:txBody>
      </p:sp>
    </p:spTree>
    <p:extLst>
      <p:ext uri="{BB962C8B-B14F-4D97-AF65-F5344CB8AC3E}">
        <p14:creationId xmlns:p14="http://schemas.microsoft.com/office/powerpoint/2010/main" val="620307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DB4C18E-507B-452E-86F3-669339B59022}" type="slidenum">
              <a:rPr lang="en-GB" smtClean="0"/>
              <a:pPr/>
              <a:t>7</a:t>
            </a:fld>
            <a:endParaRPr lang="en-GB"/>
          </a:p>
        </p:txBody>
      </p:sp>
    </p:spTree>
    <p:extLst>
      <p:ext uri="{BB962C8B-B14F-4D97-AF65-F5344CB8AC3E}">
        <p14:creationId xmlns:p14="http://schemas.microsoft.com/office/powerpoint/2010/main" val="3298489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C0CB440-A6CC-4098-A3ED-0EE95D72DB98}" type="slidenum">
              <a:rPr lang="en-GB" smtClean="0"/>
              <a:pPr>
                <a:defRPr/>
              </a:pPr>
              <a:t>10</a:t>
            </a:fld>
            <a:endParaRPr lang="en-GB"/>
          </a:p>
        </p:txBody>
      </p:sp>
    </p:spTree>
    <p:extLst>
      <p:ext uri="{BB962C8B-B14F-4D97-AF65-F5344CB8AC3E}">
        <p14:creationId xmlns:p14="http://schemas.microsoft.com/office/powerpoint/2010/main" val="206128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smtClean="0"/>
          </a:p>
        </p:txBody>
      </p:sp>
      <p:sp>
        <p:nvSpPr>
          <p:cNvPr id="143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C18FC8-9581-45C5-858A-AECE2E89D98B}" type="slidenum">
              <a:rPr lang="en-GB"/>
              <a:pPr fontAlgn="base">
                <a:spcBef>
                  <a:spcPct val="0"/>
                </a:spcBef>
                <a:spcAft>
                  <a:spcPct val="0"/>
                </a:spcAft>
              </a:pPr>
              <a:t>19</a:t>
            </a:fld>
            <a:endParaRPr lang="en-GB"/>
          </a:p>
        </p:txBody>
      </p:sp>
    </p:spTree>
    <p:extLst>
      <p:ext uri="{BB962C8B-B14F-4D97-AF65-F5344CB8AC3E}">
        <p14:creationId xmlns:p14="http://schemas.microsoft.com/office/powerpoint/2010/main" val="3062024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PERFORM_LOGO.jpg"/>
          <p:cNvPicPr>
            <a:picLocks noChangeAspect="1"/>
          </p:cNvPicPr>
          <p:nvPr userDrawn="1"/>
        </p:nvPicPr>
        <p:blipFill>
          <a:blip r:embed="rId2" cstate="print"/>
          <a:srcRect/>
          <a:stretch>
            <a:fillRect/>
          </a:stretch>
        </p:blipFill>
        <p:spPr bwMode="auto">
          <a:xfrm>
            <a:off x="5940425" y="0"/>
            <a:ext cx="3203575" cy="985838"/>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normAutofit/>
          </a:bodyPr>
          <a:lstStyle>
            <a:lvl1pPr>
              <a:defRPr sz="4000" b="1">
                <a:solidFill>
                  <a:srgbClr val="0088B0"/>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5" name="Date Placeholder 3"/>
          <p:cNvSpPr>
            <a:spLocks noGrp="1"/>
          </p:cNvSpPr>
          <p:nvPr>
            <p:ph type="dt" sz="half" idx="10"/>
          </p:nvPr>
        </p:nvSpPr>
        <p:spPr/>
        <p:txBody>
          <a:bodyPr/>
          <a:lstStyle>
            <a:lvl1pPr>
              <a:defRPr/>
            </a:lvl1pPr>
          </a:lstStyle>
          <a:p>
            <a:pPr>
              <a:defRPr/>
            </a:pPr>
            <a:fld id="{446B2A08-2BB2-490B-8F18-96698A65693C}" type="datetimeFigureOut">
              <a:rPr lang="en-GB"/>
              <a:pPr>
                <a:defRPr/>
              </a:pPr>
              <a:t>20/05/2015</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solidFill>
                  <a:srgbClr val="0088B0"/>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800"/>
            </a:lvl1pPr>
            <a:lvl2pPr>
              <a:defRPr sz="2600"/>
            </a:lvl2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solidFill>
                  <a:srgbClr val="0088B0"/>
                </a:solidFill>
              </a:defRPr>
            </a:lvl1pPr>
          </a:lstStyle>
          <a:p>
            <a:r>
              <a:rPr lang="en-US" dirty="0" smtClean="0"/>
              <a:t>Click to edit Master 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46A9E03F-CF78-4F99-B345-DE81B3321DBE}" type="datetimeFigureOut">
              <a:rPr lang="en-GB"/>
              <a:pPr>
                <a:defRPr/>
              </a:pPr>
              <a:t>20/05/2015</a:t>
            </a:fld>
            <a:endParaRPr lang="en-GB"/>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Lst>
  <p:txStyles>
    <p:titleStyle>
      <a:lvl1pPr algn="l" rtl="0" fontAlgn="base">
        <a:spcBef>
          <a:spcPct val="0"/>
        </a:spcBef>
        <a:spcAft>
          <a:spcPct val="0"/>
        </a:spcAft>
        <a:defRPr sz="3600" b="1" kern="1200">
          <a:solidFill>
            <a:srgbClr val="0088B0"/>
          </a:solidFill>
          <a:latin typeface="+mj-lt"/>
          <a:ea typeface="+mj-ea"/>
          <a:cs typeface="+mj-cs"/>
        </a:defRPr>
      </a:lvl1pPr>
      <a:lvl2pPr algn="l" rtl="0" fontAlgn="base">
        <a:spcBef>
          <a:spcPct val="0"/>
        </a:spcBef>
        <a:spcAft>
          <a:spcPct val="0"/>
        </a:spcAft>
        <a:defRPr sz="3600" b="1">
          <a:solidFill>
            <a:srgbClr val="0088B0"/>
          </a:solidFill>
          <a:latin typeface="Calibri" pitchFamily="34" charset="0"/>
        </a:defRPr>
      </a:lvl2pPr>
      <a:lvl3pPr algn="l" rtl="0" fontAlgn="base">
        <a:spcBef>
          <a:spcPct val="0"/>
        </a:spcBef>
        <a:spcAft>
          <a:spcPct val="0"/>
        </a:spcAft>
        <a:defRPr sz="3600" b="1">
          <a:solidFill>
            <a:srgbClr val="0088B0"/>
          </a:solidFill>
          <a:latin typeface="Calibri" pitchFamily="34" charset="0"/>
        </a:defRPr>
      </a:lvl3pPr>
      <a:lvl4pPr algn="l" rtl="0" fontAlgn="base">
        <a:spcBef>
          <a:spcPct val="0"/>
        </a:spcBef>
        <a:spcAft>
          <a:spcPct val="0"/>
        </a:spcAft>
        <a:defRPr sz="3600" b="1">
          <a:solidFill>
            <a:srgbClr val="0088B0"/>
          </a:solidFill>
          <a:latin typeface="Calibri" pitchFamily="34" charset="0"/>
        </a:defRPr>
      </a:lvl4pPr>
      <a:lvl5pPr algn="l" rtl="0" fontAlgn="base">
        <a:spcBef>
          <a:spcPct val="0"/>
        </a:spcBef>
        <a:spcAft>
          <a:spcPct val="0"/>
        </a:spcAft>
        <a:defRPr sz="3600" b="1">
          <a:solidFill>
            <a:srgbClr val="0088B0"/>
          </a:solidFill>
          <a:latin typeface="Calibri" pitchFamily="34" charset="0"/>
        </a:defRPr>
      </a:lvl5pPr>
      <a:lvl6pPr marL="457200" algn="l" rtl="0" fontAlgn="base">
        <a:spcBef>
          <a:spcPct val="0"/>
        </a:spcBef>
        <a:spcAft>
          <a:spcPct val="0"/>
        </a:spcAft>
        <a:defRPr sz="3600" b="1">
          <a:solidFill>
            <a:srgbClr val="0088B0"/>
          </a:solidFill>
          <a:latin typeface="Calibri" pitchFamily="34" charset="0"/>
        </a:defRPr>
      </a:lvl6pPr>
      <a:lvl7pPr marL="914400" algn="l" rtl="0" fontAlgn="base">
        <a:spcBef>
          <a:spcPct val="0"/>
        </a:spcBef>
        <a:spcAft>
          <a:spcPct val="0"/>
        </a:spcAft>
        <a:defRPr sz="3600" b="1">
          <a:solidFill>
            <a:srgbClr val="0088B0"/>
          </a:solidFill>
          <a:latin typeface="Calibri" pitchFamily="34" charset="0"/>
        </a:defRPr>
      </a:lvl7pPr>
      <a:lvl8pPr marL="1371600" algn="l" rtl="0" fontAlgn="base">
        <a:spcBef>
          <a:spcPct val="0"/>
        </a:spcBef>
        <a:spcAft>
          <a:spcPct val="0"/>
        </a:spcAft>
        <a:defRPr sz="3600" b="1">
          <a:solidFill>
            <a:srgbClr val="0088B0"/>
          </a:solidFill>
          <a:latin typeface="Calibri" pitchFamily="34" charset="0"/>
        </a:defRPr>
      </a:lvl8pPr>
      <a:lvl9pPr marL="1828800" algn="l" rtl="0" fontAlgn="base">
        <a:spcBef>
          <a:spcPct val="0"/>
        </a:spcBef>
        <a:spcAft>
          <a:spcPct val="0"/>
        </a:spcAft>
        <a:defRPr sz="3600" b="1">
          <a:solidFill>
            <a:srgbClr val="0088B0"/>
          </a:solidFill>
          <a:latin typeface="Calibri" pitchFamily="34" charset="0"/>
        </a:defRPr>
      </a:lvl9pPr>
    </p:titleStyle>
    <p:bodyStyle>
      <a:lvl1pPr marL="342900" indent="-342900" algn="l" rtl="0" fontAlgn="base">
        <a:spcBef>
          <a:spcPct val="20000"/>
        </a:spcBef>
        <a:spcAft>
          <a:spcPct val="0"/>
        </a:spcAft>
        <a:buFont typeface="Arial" charset="0"/>
        <a:buChar char="•"/>
        <a:defRPr sz="30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ubtitle 2"/>
          <p:cNvSpPr>
            <a:spLocks noGrp="1"/>
          </p:cNvSpPr>
          <p:nvPr>
            <p:ph type="subTitle" idx="1"/>
          </p:nvPr>
        </p:nvSpPr>
        <p:spPr>
          <a:xfrm>
            <a:off x="900113" y="2276475"/>
            <a:ext cx="7272337" cy="1296988"/>
          </a:xfrm>
        </p:spPr>
        <p:txBody>
          <a:bodyPr/>
          <a:lstStyle/>
          <a:p>
            <a:r>
              <a:rPr lang="en-GB" sz="3600" dirty="0" smtClean="0"/>
              <a:t>National Workshop 3</a:t>
            </a:r>
            <a:endParaRPr lang="en-GB" sz="3600" b="1" dirty="0"/>
          </a:p>
          <a:p>
            <a:r>
              <a:rPr lang="en-GB" sz="3600" dirty="0" err="1" smtClean="0"/>
              <a:t>Luwero</a:t>
            </a:r>
            <a:r>
              <a:rPr lang="en-GB" sz="3600" dirty="0" smtClean="0"/>
              <a:t>, </a:t>
            </a:r>
            <a:r>
              <a:rPr lang="en-GB" sz="3600" dirty="0"/>
              <a:t>Uganda</a:t>
            </a:r>
          </a:p>
          <a:p>
            <a:r>
              <a:rPr lang="en-GB" sz="3600" dirty="0" smtClean="0"/>
              <a:t>26-27 March 2015</a:t>
            </a:r>
            <a:endParaRPr lang="en-GB" sz="3600" b="1" dirty="0"/>
          </a:p>
          <a:p>
            <a:endParaRPr lang="en-GB" b="1" i="1" dirty="0" smtClean="0">
              <a:solidFill>
                <a:schemeClr val="tx1"/>
              </a:solidFill>
            </a:endParaRPr>
          </a:p>
          <a:p>
            <a:endParaRPr lang="en-GB" b="1" i="1" dirty="0" smtClean="0">
              <a:solidFill>
                <a:schemeClr val="tx1"/>
              </a:solidFill>
            </a:endParaRPr>
          </a:p>
          <a:p>
            <a:endParaRPr lang="en-GB" b="1" i="1" dirty="0" smtClean="0">
              <a:solidFill>
                <a:schemeClr val="tx1"/>
              </a:solidFill>
            </a:endParaRPr>
          </a:p>
        </p:txBody>
      </p:sp>
      <p:pic>
        <p:nvPicPr>
          <p:cNvPr id="6146" name="Picture 3" descr="PERFORM_LOGO.jpg"/>
          <p:cNvPicPr>
            <a:picLocks noChangeAspect="1"/>
          </p:cNvPicPr>
          <p:nvPr/>
        </p:nvPicPr>
        <p:blipFill>
          <a:blip r:embed="rId3" cstate="print"/>
          <a:srcRect/>
          <a:stretch>
            <a:fillRect/>
          </a:stretch>
        </p:blipFill>
        <p:spPr bwMode="auto">
          <a:xfrm>
            <a:off x="5867400" y="188913"/>
            <a:ext cx="3044825" cy="93662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qualitative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6965185"/>
              </p:ext>
            </p:extLst>
          </p:nvPr>
        </p:nvGraphicFramePr>
        <p:xfrm>
          <a:off x="457200" y="1600200"/>
          <a:ext cx="8229600" cy="4795520"/>
        </p:xfrm>
        <a:graphic>
          <a:graphicData uri="http://schemas.openxmlformats.org/drawingml/2006/table">
            <a:tbl>
              <a:tblPr firstRow="1" bandRow="1">
                <a:tableStyleId>{7DF18680-E054-41AD-8BC1-D1AEF772440D}</a:tableStyleId>
              </a:tblPr>
              <a:tblGrid>
                <a:gridCol w="3898776"/>
                <a:gridCol w="1443608"/>
                <a:gridCol w="1443608"/>
                <a:gridCol w="1443608"/>
              </a:tblGrid>
              <a:tr h="370840">
                <a:tc>
                  <a:txBody>
                    <a:bodyPr/>
                    <a:lstStyle/>
                    <a:p>
                      <a:endParaRPr lang="en-GB" dirty="0"/>
                    </a:p>
                  </a:txBody>
                  <a:tcPr/>
                </a:tc>
                <a:tc>
                  <a:txBody>
                    <a:bodyPr/>
                    <a:lstStyle/>
                    <a:p>
                      <a:r>
                        <a:rPr lang="en-US" dirty="0" err="1" smtClean="0"/>
                        <a:t>Kabarole</a:t>
                      </a:r>
                      <a:r>
                        <a:rPr lang="en-US" dirty="0" smtClean="0"/>
                        <a:t> </a:t>
                      </a:r>
                      <a:endParaRPr lang="en-GB" dirty="0"/>
                    </a:p>
                  </a:txBody>
                  <a:tcPr/>
                </a:tc>
                <a:tc>
                  <a:txBody>
                    <a:bodyPr/>
                    <a:lstStyle/>
                    <a:p>
                      <a:r>
                        <a:rPr lang="en-US" dirty="0" err="1" smtClean="0"/>
                        <a:t>Jinja</a:t>
                      </a:r>
                      <a:endParaRPr lang="en-GB" dirty="0"/>
                    </a:p>
                  </a:txBody>
                  <a:tcPr/>
                </a:tc>
                <a:tc>
                  <a:txBody>
                    <a:bodyPr/>
                    <a:lstStyle/>
                    <a:p>
                      <a:r>
                        <a:rPr lang="en-US" dirty="0" err="1" smtClean="0"/>
                        <a:t>Luwero</a:t>
                      </a:r>
                      <a:endParaRPr lang="en-GB" dirty="0"/>
                    </a:p>
                  </a:txBody>
                  <a:tcPr/>
                </a:tc>
              </a:tr>
              <a:tr h="370840">
                <a:tc>
                  <a:txBody>
                    <a:bodyPr/>
                    <a:lstStyle/>
                    <a:p>
                      <a:r>
                        <a:rPr lang="en-US" dirty="0" smtClean="0"/>
                        <a:t>In depth interview DHMT</a:t>
                      </a:r>
                      <a:endParaRPr lang="en-GB" dirty="0"/>
                    </a:p>
                  </a:txBody>
                  <a:tcPr/>
                </a:tc>
                <a:tc>
                  <a:txBody>
                    <a:bodyPr/>
                    <a:lstStyle/>
                    <a:p>
                      <a:r>
                        <a:rPr lang="en-US" dirty="0" smtClean="0"/>
                        <a:t>4</a:t>
                      </a:r>
                      <a:endParaRPr lang="en-GB" dirty="0"/>
                    </a:p>
                  </a:txBody>
                  <a:tcPr/>
                </a:tc>
                <a:tc>
                  <a:txBody>
                    <a:bodyPr/>
                    <a:lstStyle/>
                    <a:p>
                      <a:r>
                        <a:rPr lang="en-US" dirty="0" smtClean="0"/>
                        <a:t>5</a:t>
                      </a:r>
                      <a:endParaRPr lang="en-GB" dirty="0"/>
                    </a:p>
                  </a:txBody>
                  <a:tcPr/>
                </a:tc>
                <a:tc>
                  <a:txBody>
                    <a:bodyPr/>
                    <a:lstStyle/>
                    <a:p>
                      <a:r>
                        <a:rPr lang="en-US" dirty="0" smtClean="0"/>
                        <a:t>4</a:t>
                      </a:r>
                      <a:endParaRPr lang="en-GB" dirty="0"/>
                    </a:p>
                  </a:txBody>
                  <a:tcPr/>
                </a:tc>
              </a:tr>
              <a:tr h="370840">
                <a:tc>
                  <a:txBody>
                    <a:bodyPr/>
                    <a:lstStyle/>
                    <a:p>
                      <a:r>
                        <a:rPr lang="en-US" dirty="0" smtClean="0"/>
                        <a:t>Focus group discussion</a:t>
                      </a:r>
                      <a:r>
                        <a:rPr lang="en-US" baseline="0" dirty="0" smtClean="0"/>
                        <a:t> DHMT</a:t>
                      </a:r>
                      <a:endParaRPr lang="en-GB" dirty="0"/>
                    </a:p>
                  </a:txBody>
                  <a:tcPr/>
                </a:tc>
                <a:tc>
                  <a:txBody>
                    <a:bodyPr/>
                    <a:lstStyle/>
                    <a:p>
                      <a:r>
                        <a:rPr lang="en-US" dirty="0" smtClean="0"/>
                        <a:t>1</a:t>
                      </a:r>
                      <a:endParaRPr lang="en-GB" dirty="0"/>
                    </a:p>
                  </a:txBody>
                  <a:tcPr/>
                </a:tc>
                <a:tc>
                  <a:txBody>
                    <a:bodyPr/>
                    <a:lstStyle/>
                    <a:p>
                      <a:r>
                        <a:rPr lang="en-US" dirty="0" smtClean="0"/>
                        <a:t>1</a:t>
                      </a:r>
                      <a:endParaRPr lang="en-GB" dirty="0"/>
                    </a:p>
                  </a:txBody>
                  <a:tcPr/>
                </a:tc>
                <a:tc>
                  <a:txBody>
                    <a:bodyPr/>
                    <a:lstStyle/>
                    <a:p>
                      <a:r>
                        <a:rPr lang="en-US" dirty="0" smtClean="0"/>
                        <a:t>1</a:t>
                      </a:r>
                      <a:endParaRPr lang="en-GB" dirty="0"/>
                    </a:p>
                  </a:txBody>
                  <a:tcPr/>
                </a:tc>
              </a:tr>
              <a:tr h="370840">
                <a:tc>
                  <a:txBody>
                    <a:bodyPr/>
                    <a:lstStyle/>
                    <a:p>
                      <a:r>
                        <a:rPr lang="en-US" dirty="0" smtClean="0"/>
                        <a:t>In depth interview</a:t>
                      </a:r>
                      <a:r>
                        <a:rPr lang="en-US" baseline="0" dirty="0" smtClean="0"/>
                        <a:t> sub district manager </a:t>
                      </a:r>
                      <a:endParaRPr lang="en-GB" dirty="0"/>
                    </a:p>
                  </a:txBody>
                  <a:tcPr/>
                </a:tc>
                <a:tc>
                  <a:txBody>
                    <a:bodyPr/>
                    <a:lstStyle/>
                    <a:p>
                      <a:r>
                        <a:rPr lang="en-US" dirty="0" smtClean="0"/>
                        <a:t>6</a:t>
                      </a:r>
                      <a:endParaRPr lang="en-GB" dirty="0"/>
                    </a:p>
                  </a:txBody>
                  <a:tcPr/>
                </a:tc>
                <a:tc>
                  <a:txBody>
                    <a:bodyPr/>
                    <a:lstStyle/>
                    <a:p>
                      <a:r>
                        <a:rPr lang="en-US" dirty="0" smtClean="0"/>
                        <a:t>6</a:t>
                      </a:r>
                      <a:endParaRPr lang="en-GB" dirty="0"/>
                    </a:p>
                  </a:txBody>
                  <a:tcPr/>
                </a:tc>
                <a:tc>
                  <a:txBody>
                    <a:bodyPr/>
                    <a:lstStyle/>
                    <a:p>
                      <a:r>
                        <a:rPr lang="en-US" dirty="0" smtClean="0"/>
                        <a:t>6</a:t>
                      </a:r>
                      <a:endParaRPr lang="en-GB" dirty="0"/>
                    </a:p>
                  </a:txBody>
                  <a:tcPr/>
                </a:tc>
              </a:tr>
              <a:tr h="370840">
                <a:tc>
                  <a:txBody>
                    <a:bodyPr/>
                    <a:lstStyle/>
                    <a:p>
                      <a:r>
                        <a:rPr lang="en-US" dirty="0" smtClean="0"/>
                        <a:t>In depth interview sub</a:t>
                      </a:r>
                      <a:r>
                        <a:rPr lang="en-US" baseline="0" dirty="0" smtClean="0"/>
                        <a:t> district staff </a:t>
                      </a:r>
                      <a:endParaRPr lang="en-GB" dirty="0"/>
                    </a:p>
                  </a:txBody>
                  <a:tcPr/>
                </a:tc>
                <a:tc>
                  <a:txBody>
                    <a:bodyPr/>
                    <a:lstStyle/>
                    <a:p>
                      <a:r>
                        <a:rPr lang="en-US" dirty="0" smtClean="0"/>
                        <a:t>6</a:t>
                      </a:r>
                      <a:endParaRPr lang="en-GB" dirty="0"/>
                    </a:p>
                  </a:txBody>
                  <a:tcPr/>
                </a:tc>
                <a:tc>
                  <a:txBody>
                    <a:bodyPr/>
                    <a:lstStyle/>
                    <a:p>
                      <a:r>
                        <a:rPr lang="en-US" dirty="0" smtClean="0"/>
                        <a:t>6</a:t>
                      </a:r>
                      <a:endParaRPr lang="en-GB" dirty="0"/>
                    </a:p>
                  </a:txBody>
                  <a:tcPr/>
                </a:tc>
                <a:tc>
                  <a:txBody>
                    <a:bodyPr/>
                    <a:lstStyle/>
                    <a:p>
                      <a:r>
                        <a:rPr lang="en-US" dirty="0" smtClean="0"/>
                        <a:t>6</a:t>
                      </a:r>
                      <a:endParaRPr lang="en-GB" dirty="0"/>
                    </a:p>
                  </a:txBody>
                  <a:tcPr/>
                </a:tc>
              </a:tr>
              <a:tr h="370840">
                <a:tc>
                  <a:txBody>
                    <a:bodyPr/>
                    <a:lstStyle/>
                    <a:p>
                      <a:r>
                        <a:rPr lang="en-US" dirty="0" smtClean="0"/>
                        <a:t>In depth interview stakeholder </a:t>
                      </a:r>
                      <a:endParaRPr lang="en-GB" dirty="0"/>
                    </a:p>
                  </a:txBody>
                  <a:tcPr/>
                </a:tc>
                <a:tc>
                  <a:txBody>
                    <a:bodyPr/>
                    <a:lstStyle/>
                    <a:p>
                      <a:r>
                        <a:rPr lang="en-US" dirty="0" smtClean="0"/>
                        <a:t>4</a:t>
                      </a:r>
                      <a:endParaRPr lang="en-GB" dirty="0"/>
                    </a:p>
                  </a:txBody>
                  <a:tcPr/>
                </a:tc>
                <a:tc>
                  <a:txBody>
                    <a:bodyPr/>
                    <a:lstStyle/>
                    <a:p>
                      <a:r>
                        <a:rPr lang="en-US" dirty="0" smtClean="0"/>
                        <a:t>4</a:t>
                      </a:r>
                      <a:endParaRPr lang="en-GB" dirty="0"/>
                    </a:p>
                  </a:txBody>
                  <a:tcPr/>
                </a:tc>
                <a:tc>
                  <a:txBody>
                    <a:bodyPr/>
                    <a:lstStyle/>
                    <a:p>
                      <a:r>
                        <a:rPr lang="en-US" dirty="0" smtClean="0"/>
                        <a:t>4</a:t>
                      </a:r>
                      <a:endParaRPr lang="en-GB" dirty="0"/>
                    </a:p>
                  </a:txBody>
                  <a:tcPr/>
                </a:tc>
              </a:tr>
              <a:tr h="370840">
                <a:tc>
                  <a:txBody>
                    <a:bodyPr/>
                    <a:lstStyle/>
                    <a:p>
                      <a:r>
                        <a:rPr lang="en-US" dirty="0" smtClean="0"/>
                        <a:t>Total </a:t>
                      </a:r>
                      <a:endParaRPr lang="en-GB" dirty="0"/>
                    </a:p>
                  </a:txBody>
                  <a:tcPr/>
                </a:tc>
                <a:tc>
                  <a:txBody>
                    <a:bodyPr/>
                    <a:lstStyle/>
                    <a:p>
                      <a:r>
                        <a:rPr lang="en-US" dirty="0" smtClean="0"/>
                        <a:t>21</a:t>
                      </a:r>
                      <a:endParaRPr lang="en-GB" dirty="0"/>
                    </a:p>
                  </a:txBody>
                  <a:tcPr/>
                </a:tc>
                <a:tc>
                  <a:txBody>
                    <a:bodyPr/>
                    <a:lstStyle/>
                    <a:p>
                      <a:r>
                        <a:rPr lang="en-US" dirty="0" smtClean="0"/>
                        <a:t>22</a:t>
                      </a:r>
                      <a:endParaRPr lang="en-GB" dirty="0"/>
                    </a:p>
                  </a:txBody>
                  <a:tcPr/>
                </a:tc>
                <a:tc>
                  <a:txBody>
                    <a:bodyPr/>
                    <a:lstStyle/>
                    <a:p>
                      <a:r>
                        <a:rPr lang="en-US" dirty="0" smtClean="0"/>
                        <a:t>21</a:t>
                      </a:r>
                      <a:endParaRPr lang="en-GB" dirty="0"/>
                    </a:p>
                  </a:txBody>
                  <a:tcPr/>
                </a:tc>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370840">
                <a:tc gridSpan="4">
                  <a:txBody>
                    <a:bodyPr/>
                    <a:lstStyle/>
                    <a:p>
                      <a:pPr marL="285750" indent="-285750" algn="ctr">
                        <a:buFont typeface="Arial" panose="020B0604020202020204" pitchFamily="34" charset="0"/>
                        <a:buChar char="•"/>
                      </a:pPr>
                      <a:r>
                        <a:rPr lang="en-US" dirty="0" smtClean="0"/>
                        <a:t>Interviews and discussion were</a:t>
                      </a:r>
                      <a:r>
                        <a:rPr lang="en-US" baseline="0" dirty="0" smtClean="0"/>
                        <a:t> transcribed verbatim</a:t>
                      </a:r>
                    </a:p>
                    <a:p>
                      <a:pPr marL="285750" indent="-285750" algn="ctr">
                        <a:buFont typeface="Arial" panose="020B0604020202020204" pitchFamily="34" charset="0"/>
                        <a:buChar char="•"/>
                      </a:pPr>
                      <a:endParaRPr lang="en-US" baseline="0" dirty="0" smtClean="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370840">
                <a:tc gridSpan="4">
                  <a:txBody>
                    <a:bodyPr/>
                    <a:lstStyle/>
                    <a:p>
                      <a:pPr marL="285750" indent="-285750" algn="ctr">
                        <a:buFont typeface="Arial" panose="020B0604020202020204" pitchFamily="34" charset="0"/>
                        <a:buChar char="•"/>
                      </a:pPr>
                      <a:r>
                        <a:rPr lang="en-US" dirty="0" err="1" smtClean="0"/>
                        <a:t>Analysed</a:t>
                      </a:r>
                      <a:r>
                        <a:rPr lang="en-US" baseline="0" dirty="0" smtClean="0"/>
                        <a:t> thematically with support from </a:t>
                      </a:r>
                      <a:r>
                        <a:rPr lang="en-US" baseline="0" dirty="0" err="1" smtClean="0"/>
                        <a:t>NVivo</a:t>
                      </a:r>
                      <a:r>
                        <a:rPr lang="en-US" baseline="0" dirty="0" smtClean="0"/>
                        <a:t> software: coded using a thematic framework; then </a:t>
                      </a:r>
                      <a:r>
                        <a:rPr lang="en-US" baseline="0" dirty="0" err="1" smtClean="0"/>
                        <a:t>summarised</a:t>
                      </a:r>
                      <a:r>
                        <a:rPr lang="en-US" baseline="0" dirty="0" smtClean="0"/>
                        <a:t> under each theme and synthesized with data from documents</a:t>
                      </a:r>
                    </a:p>
                    <a:p>
                      <a:pPr marL="285750" indent="-285750" algn="ctr">
                        <a:buFont typeface="Arial" panose="020B0604020202020204" pitchFamily="34" charset="0"/>
                        <a:buChar char="•"/>
                      </a:pP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bl>
          </a:graphicData>
        </a:graphic>
      </p:graphicFrame>
    </p:spTree>
    <p:extLst>
      <p:ext uri="{BB962C8B-B14F-4D97-AF65-F5344CB8AC3E}">
        <p14:creationId xmlns:p14="http://schemas.microsoft.com/office/powerpoint/2010/main" val="690191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review of documents </a:t>
            </a:r>
            <a:endParaRPr lang="en-GB" dirty="0"/>
          </a:p>
        </p:txBody>
      </p:sp>
      <p:sp>
        <p:nvSpPr>
          <p:cNvPr id="3" name="Content Placeholder 2"/>
          <p:cNvSpPr>
            <a:spLocks noGrp="1"/>
          </p:cNvSpPr>
          <p:nvPr>
            <p:ph idx="1"/>
          </p:nvPr>
        </p:nvSpPr>
        <p:spPr/>
        <p:txBody>
          <a:bodyPr/>
          <a:lstStyle/>
          <a:p>
            <a:r>
              <a:rPr lang="en-US" dirty="0" smtClean="0"/>
              <a:t>Documents included: diaries, </a:t>
            </a:r>
            <a:r>
              <a:rPr lang="en-US" dirty="0"/>
              <a:t>problem </a:t>
            </a:r>
            <a:r>
              <a:rPr lang="en-US" dirty="0" smtClean="0"/>
              <a:t>trees, bundles plans, district plans and reports, DHMT and DHT minutes, workshop and inter district meeting reports</a:t>
            </a:r>
          </a:p>
          <a:p>
            <a:endParaRPr lang="en-US" dirty="0"/>
          </a:p>
          <a:p>
            <a:r>
              <a:rPr lang="en-US" dirty="0" smtClean="0"/>
              <a:t>Documents were </a:t>
            </a:r>
            <a:r>
              <a:rPr lang="en-US" dirty="0" err="1" smtClean="0"/>
              <a:t>analysed</a:t>
            </a:r>
            <a:r>
              <a:rPr lang="en-US" dirty="0" smtClean="0"/>
              <a:t> thematically: coded using a thematic framework; summarized under each theme and synthesized with data from interviews and discussions </a:t>
            </a:r>
            <a:endParaRPr lang="en-GB" dirty="0"/>
          </a:p>
        </p:txBody>
      </p:sp>
    </p:spTree>
    <p:extLst>
      <p:ext uri="{BB962C8B-B14F-4D97-AF65-F5344CB8AC3E}">
        <p14:creationId xmlns:p14="http://schemas.microsoft.com/office/powerpoint/2010/main" val="3759203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quantitative </a:t>
            </a:r>
            <a:endParaRPr lang="en-GB" dirty="0"/>
          </a:p>
        </p:txBody>
      </p:sp>
      <p:sp>
        <p:nvSpPr>
          <p:cNvPr id="3" name="Content Placeholder 2"/>
          <p:cNvSpPr>
            <a:spLocks noGrp="1"/>
          </p:cNvSpPr>
          <p:nvPr>
            <p:ph idx="1"/>
          </p:nvPr>
        </p:nvSpPr>
        <p:spPr/>
        <p:txBody>
          <a:bodyPr/>
          <a:lstStyle/>
          <a:p>
            <a:r>
              <a:rPr lang="en-US" dirty="0" smtClean="0"/>
              <a:t>District data: collected from HMIS in discussion with biostatistician, DHO and accountant </a:t>
            </a:r>
          </a:p>
          <a:p>
            <a:endParaRPr lang="en-US" dirty="0" smtClean="0"/>
          </a:p>
          <a:p>
            <a:r>
              <a:rPr lang="en-US" dirty="0" smtClean="0"/>
              <a:t>Facility data: collected from HMIS</a:t>
            </a:r>
          </a:p>
          <a:p>
            <a:endParaRPr lang="en-US" dirty="0"/>
          </a:p>
          <a:p>
            <a:r>
              <a:rPr lang="en-US" dirty="0" smtClean="0"/>
              <a:t>Analysis: data is still being cleaned; some problems with data</a:t>
            </a:r>
            <a:endParaRPr lang="en-GB" dirty="0"/>
          </a:p>
        </p:txBody>
      </p:sp>
    </p:spTree>
    <p:extLst>
      <p:ext uri="{BB962C8B-B14F-4D97-AF65-F5344CB8AC3E}">
        <p14:creationId xmlns:p14="http://schemas.microsoft.com/office/powerpoint/2010/main" val="2796893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 action research cycle </a:t>
            </a:r>
            <a:endParaRPr lang="en-GB" dirty="0"/>
          </a:p>
        </p:txBody>
      </p:sp>
      <p:sp>
        <p:nvSpPr>
          <p:cNvPr id="3" name="Content Placeholder 2"/>
          <p:cNvSpPr>
            <a:spLocks noGrp="1"/>
          </p:cNvSpPr>
          <p:nvPr>
            <p:ph idx="1"/>
          </p:nvPr>
        </p:nvSpPr>
        <p:spPr/>
        <p:txBody>
          <a:bodyPr/>
          <a:lstStyle/>
          <a:p>
            <a:r>
              <a:rPr lang="en-US" dirty="0" smtClean="0"/>
              <a:t>Management strengthening intervention (action research)  has helped DHMTs develop plans for improving workforce performance based on through problem analysis</a:t>
            </a:r>
          </a:p>
          <a:p>
            <a:pPr marL="0" indent="0">
              <a:buNone/>
            </a:pPr>
            <a:endParaRPr lang="en-US" dirty="0" smtClean="0"/>
          </a:p>
          <a:p>
            <a:r>
              <a:rPr lang="en-US" dirty="0" smtClean="0"/>
              <a:t>Plans are being implemented and show positive results </a:t>
            </a:r>
          </a:p>
          <a:p>
            <a:pPr marL="0" indent="0">
              <a:buNone/>
            </a:pPr>
            <a:endParaRPr lang="en-US" dirty="0" smtClean="0"/>
          </a:p>
          <a:p>
            <a:r>
              <a:rPr lang="en-US" dirty="0" smtClean="0"/>
              <a:t>Most plans include strengthening existing performance management systems e.g. supervision, appraisal, monitoring absenteeism</a:t>
            </a:r>
          </a:p>
          <a:p>
            <a:endParaRPr lang="en-GB" dirty="0"/>
          </a:p>
        </p:txBody>
      </p:sp>
    </p:spTree>
    <p:extLst>
      <p:ext uri="{BB962C8B-B14F-4D97-AF65-F5344CB8AC3E}">
        <p14:creationId xmlns:p14="http://schemas.microsoft.com/office/powerpoint/2010/main" val="1049435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 action research cycle</a:t>
            </a:r>
            <a:endParaRPr lang="en-GB" dirty="0"/>
          </a:p>
        </p:txBody>
      </p:sp>
      <p:sp>
        <p:nvSpPr>
          <p:cNvPr id="3" name="Content Placeholder 2"/>
          <p:cNvSpPr>
            <a:spLocks noGrp="1"/>
          </p:cNvSpPr>
          <p:nvPr>
            <p:ph idx="1"/>
          </p:nvPr>
        </p:nvSpPr>
        <p:spPr/>
        <p:txBody>
          <a:bodyPr/>
          <a:lstStyle/>
          <a:p>
            <a:r>
              <a:rPr lang="en-US" dirty="0" smtClean="0"/>
              <a:t>During implementation period, plans were modified:</a:t>
            </a:r>
          </a:p>
          <a:p>
            <a:pPr lvl="1"/>
            <a:r>
              <a:rPr lang="en-US" dirty="0" err="1" smtClean="0"/>
              <a:t>Luwero</a:t>
            </a:r>
            <a:r>
              <a:rPr lang="en-US" dirty="0" smtClean="0"/>
              <a:t> reactivated QI teams</a:t>
            </a:r>
          </a:p>
          <a:p>
            <a:pPr lvl="1"/>
            <a:r>
              <a:rPr lang="en-US" dirty="0" err="1" smtClean="0"/>
              <a:t>Jinja</a:t>
            </a:r>
            <a:r>
              <a:rPr lang="en-US" dirty="0" smtClean="0"/>
              <a:t> recognized best performing staff and facilities</a:t>
            </a:r>
          </a:p>
          <a:p>
            <a:pPr lvl="1"/>
            <a:r>
              <a:rPr lang="en-US" dirty="0" err="1" smtClean="0"/>
              <a:t>Kabarole</a:t>
            </a:r>
            <a:r>
              <a:rPr lang="en-US" dirty="0" smtClean="0"/>
              <a:t> introduced spot check supervision visits </a:t>
            </a:r>
          </a:p>
          <a:p>
            <a:pPr lvl="1"/>
            <a:endParaRPr lang="en-US" dirty="0" smtClean="0"/>
          </a:p>
          <a:p>
            <a:r>
              <a:rPr lang="en-US" dirty="0" smtClean="0"/>
              <a:t>This modification should lead to wider improvements in performance management</a:t>
            </a:r>
            <a:endParaRPr lang="en-US" dirty="0"/>
          </a:p>
          <a:p>
            <a:pPr lvl="1"/>
            <a:endParaRPr lang="en-GB" dirty="0"/>
          </a:p>
        </p:txBody>
      </p:sp>
    </p:spTree>
    <p:extLst>
      <p:ext uri="{BB962C8B-B14F-4D97-AF65-F5344CB8AC3E}">
        <p14:creationId xmlns:p14="http://schemas.microsoft.com/office/powerpoint/2010/main" val="265271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findings: PERFORM approach  </a:t>
            </a:r>
            <a:endParaRPr lang="en-GB" dirty="0"/>
          </a:p>
        </p:txBody>
      </p:sp>
      <p:sp>
        <p:nvSpPr>
          <p:cNvPr id="3" name="Content Placeholder 2"/>
          <p:cNvSpPr>
            <a:spLocks noGrp="1"/>
          </p:cNvSpPr>
          <p:nvPr>
            <p:ph idx="1"/>
          </p:nvPr>
        </p:nvSpPr>
        <p:spPr/>
        <p:txBody>
          <a:bodyPr/>
          <a:lstStyle/>
          <a:p>
            <a:r>
              <a:rPr lang="en-US" dirty="0" smtClean="0"/>
              <a:t>DHMT members were engaged in and liked the approach (identify and </a:t>
            </a:r>
            <a:r>
              <a:rPr lang="en-US" dirty="0" err="1" smtClean="0"/>
              <a:t>analyse</a:t>
            </a:r>
            <a:r>
              <a:rPr lang="en-US" dirty="0" smtClean="0"/>
              <a:t> problems, develop bundles, implement, observe) </a:t>
            </a:r>
          </a:p>
          <a:p>
            <a:r>
              <a:rPr lang="en-US" dirty="0" smtClean="0"/>
              <a:t>Already familiar with some elements but more freedom to apply to their priority areas </a:t>
            </a:r>
          </a:p>
          <a:p>
            <a:r>
              <a:rPr lang="en-US" dirty="0" smtClean="0"/>
              <a:t>Some DHMTs adapting approach to routine work</a:t>
            </a:r>
          </a:p>
          <a:p>
            <a:r>
              <a:rPr lang="en-US" dirty="0" smtClean="0"/>
              <a:t>Some DHMTs would like continued support with this approach and more facilitated communication with districts </a:t>
            </a:r>
          </a:p>
          <a:p>
            <a:endParaRPr lang="en-US" dirty="0" smtClean="0"/>
          </a:p>
          <a:p>
            <a:endParaRPr lang="en-GB" dirty="0"/>
          </a:p>
        </p:txBody>
      </p:sp>
    </p:spTree>
    <p:extLst>
      <p:ext uri="{BB962C8B-B14F-4D97-AF65-F5344CB8AC3E}">
        <p14:creationId xmlns:p14="http://schemas.microsoft.com/office/powerpoint/2010/main" val="2353662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t>
            </a:r>
            <a:endParaRPr lang="en-GB" dirty="0"/>
          </a:p>
        </p:txBody>
      </p:sp>
      <p:sp>
        <p:nvSpPr>
          <p:cNvPr id="3" name="Content Placeholder 2"/>
          <p:cNvSpPr>
            <a:spLocks noGrp="1"/>
          </p:cNvSpPr>
          <p:nvPr>
            <p:ph idx="1"/>
          </p:nvPr>
        </p:nvSpPr>
        <p:spPr/>
        <p:txBody>
          <a:bodyPr/>
          <a:lstStyle/>
          <a:p>
            <a:r>
              <a:rPr lang="en-US" dirty="0" smtClean="0"/>
              <a:t>Management strengthening approach appears to be acceptable, effective and viable at district level</a:t>
            </a:r>
          </a:p>
          <a:p>
            <a:pPr marL="0" indent="0">
              <a:buNone/>
            </a:pPr>
            <a:endParaRPr lang="en-US" dirty="0" smtClean="0"/>
          </a:p>
          <a:p>
            <a:r>
              <a:rPr lang="en-US" dirty="0" smtClean="0"/>
              <a:t>DHMTs have improved problem solving and planning skills and a better understanding of workforce performance problems and appropriate strategies </a:t>
            </a:r>
            <a:endParaRPr lang="en-GB" dirty="0"/>
          </a:p>
        </p:txBody>
      </p:sp>
    </p:spTree>
    <p:extLst>
      <p:ext uri="{BB962C8B-B14F-4D97-AF65-F5344CB8AC3E}">
        <p14:creationId xmlns:p14="http://schemas.microsoft.com/office/powerpoint/2010/main" val="874980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a:t>
            </a:r>
            <a:endParaRPr lang="en-GB" dirty="0"/>
          </a:p>
        </p:txBody>
      </p:sp>
      <p:sp>
        <p:nvSpPr>
          <p:cNvPr id="3" name="Content Placeholder 2"/>
          <p:cNvSpPr>
            <a:spLocks noGrp="1"/>
          </p:cNvSpPr>
          <p:nvPr>
            <p:ph idx="1"/>
          </p:nvPr>
        </p:nvSpPr>
        <p:spPr/>
        <p:txBody>
          <a:bodyPr/>
          <a:lstStyle/>
          <a:p>
            <a:pPr marL="457200" indent="-457200">
              <a:buFont typeface="+mj-lt"/>
              <a:buAutoNum type="arabicPeriod"/>
            </a:pPr>
            <a:r>
              <a:rPr lang="en-GB" sz="2000" dirty="0"/>
              <a:t>Ways of providing </a:t>
            </a:r>
            <a:r>
              <a:rPr lang="en-GB" sz="2000" dirty="0" smtClean="0"/>
              <a:t>some </a:t>
            </a:r>
            <a:r>
              <a:rPr lang="en-GB" sz="2000" dirty="0"/>
              <a:t>ongoing support for the next annual budget cycle to the three participating DHMTs should be investigated, so the teams can consolidate their skills for improving the management of workforce performance.  Particular support should be provided for monitoring the effects of the strategies and continued information exchange between </a:t>
            </a:r>
            <a:r>
              <a:rPr lang="en-GB" sz="2000" dirty="0" smtClean="0"/>
              <a:t>districts.</a:t>
            </a:r>
          </a:p>
          <a:p>
            <a:pPr marL="457200" indent="-457200">
              <a:buFont typeface="+mj-lt"/>
              <a:buAutoNum type="arabicPeriod"/>
            </a:pPr>
            <a:endParaRPr lang="en-GB" sz="2000" dirty="0" smtClean="0"/>
          </a:p>
          <a:p>
            <a:pPr marL="457200" indent="-457200">
              <a:buFont typeface="+mj-lt"/>
              <a:buAutoNum type="arabicPeriod"/>
            </a:pPr>
            <a:r>
              <a:rPr lang="en-GB" sz="2000" dirty="0" smtClean="0"/>
              <a:t>The </a:t>
            </a:r>
            <a:r>
              <a:rPr lang="en-GB" sz="2000" dirty="0"/>
              <a:t>potential and benefits for using this approach in other districts should be explored.  Clustering of districts could be considered to make external facilitation and </a:t>
            </a:r>
            <a:r>
              <a:rPr lang="en-GB" sz="2000" dirty="0" smtClean="0"/>
              <a:t>inter-district </a:t>
            </a:r>
            <a:r>
              <a:rPr lang="en-GB" sz="2000" dirty="0"/>
              <a:t>exchange more efficient. PERFORM facilitation materials, which will be made available, could be used with modifications if necessary.</a:t>
            </a:r>
          </a:p>
          <a:p>
            <a:pPr marL="514350" indent="-514350">
              <a:buFont typeface="+mj-lt"/>
              <a:buAutoNum type="arabicPeriod"/>
            </a:pPr>
            <a:endParaRPr lang="en-GB" dirty="0"/>
          </a:p>
        </p:txBody>
      </p:sp>
    </p:spTree>
    <p:extLst>
      <p:ext uri="{BB962C8B-B14F-4D97-AF65-F5344CB8AC3E}">
        <p14:creationId xmlns:p14="http://schemas.microsoft.com/office/powerpoint/2010/main" val="1336199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(cont.) </a:t>
            </a:r>
            <a:endParaRPr lang="en-GB" dirty="0"/>
          </a:p>
        </p:txBody>
      </p:sp>
      <p:sp>
        <p:nvSpPr>
          <p:cNvPr id="3" name="Content Placeholder 2"/>
          <p:cNvSpPr>
            <a:spLocks noGrp="1"/>
          </p:cNvSpPr>
          <p:nvPr>
            <p:ph idx="1"/>
          </p:nvPr>
        </p:nvSpPr>
        <p:spPr/>
        <p:txBody>
          <a:bodyPr/>
          <a:lstStyle/>
          <a:p>
            <a:pPr marL="457200" indent="-457200">
              <a:buFont typeface="+mj-lt"/>
              <a:buAutoNum type="arabicPeriod" startAt="3"/>
            </a:pPr>
            <a:r>
              <a:rPr lang="en-GB" sz="2000" dirty="0"/>
              <a:t>The critical mass of DHMT members who have participated in the PERFORM approach could be drawn on to develop a pool of facilitators to support new districts wishing to use this approach for management strengthening.  The participating districts could also host orientation visits for DHMTs from other districts wishing to learn more about the </a:t>
            </a:r>
            <a:r>
              <a:rPr lang="en-GB" sz="2000" dirty="0" smtClean="0"/>
              <a:t>approach.</a:t>
            </a:r>
          </a:p>
          <a:p>
            <a:pPr marL="457200" indent="-457200">
              <a:buFont typeface="+mj-lt"/>
              <a:buAutoNum type="arabicPeriod" startAt="3"/>
            </a:pPr>
            <a:endParaRPr lang="en-GB" sz="2000" dirty="0"/>
          </a:p>
          <a:p>
            <a:pPr marL="457200" indent="-457200">
              <a:buFont typeface="+mj-lt"/>
              <a:buAutoNum type="arabicPeriod" startAt="3"/>
            </a:pPr>
            <a:r>
              <a:rPr lang="en-GB" sz="2000" dirty="0" smtClean="0"/>
              <a:t>Effective </a:t>
            </a:r>
            <a:r>
              <a:rPr lang="en-GB" sz="2000" dirty="0"/>
              <a:t>methods of improving workforce performance within the financial and decision-making constraints of the DHMT could be reviewed with the intention of further dissemination by the relevant departments of the Ministry of Health and the Ministry of Local Government and other partners involved in supporting workforce performance improvement. </a:t>
            </a:r>
          </a:p>
          <a:p>
            <a:endParaRPr lang="en-GB" dirty="0"/>
          </a:p>
        </p:txBody>
      </p:sp>
    </p:spTree>
    <p:extLst>
      <p:ext uri="{BB962C8B-B14F-4D97-AF65-F5344CB8AC3E}">
        <p14:creationId xmlns:p14="http://schemas.microsoft.com/office/powerpoint/2010/main" val="294519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r>
              <a:rPr lang="en-GB" dirty="0" smtClean="0"/>
              <a:t>Instructions for group work (districts)</a:t>
            </a:r>
          </a:p>
        </p:txBody>
      </p:sp>
      <p:sp>
        <p:nvSpPr>
          <p:cNvPr id="13314" name="Content Placeholder 2"/>
          <p:cNvSpPr>
            <a:spLocks noGrp="1"/>
          </p:cNvSpPr>
          <p:nvPr>
            <p:ph idx="1"/>
          </p:nvPr>
        </p:nvSpPr>
        <p:spPr>
          <a:xfrm>
            <a:off x="457200" y="1341438"/>
            <a:ext cx="8229600" cy="4784725"/>
          </a:xfrm>
        </p:spPr>
        <p:txBody>
          <a:bodyPr/>
          <a:lstStyle/>
          <a:p>
            <a:r>
              <a:rPr lang="en-GB" dirty="0" smtClean="0"/>
              <a:t>Review and discuss the key findings and conclusions from evaluation</a:t>
            </a:r>
          </a:p>
          <a:p>
            <a:pPr lvl="1"/>
            <a:r>
              <a:rPr lang="en-US" dirty="0" smtClean="0"/>
              <a:t>Fair reflection?</a:t>
            </a:r>
          </a:p>
          <a:p>
            <a:pPr lvl="1"/>
            <a:r>
              <a:rPr lang="en-US" dirty="0" smtClean="0"/>
              <a:t>Any changes to be made?</a:t>
            </a:r>
          </a:p>
          <a:p>
            <a:pPr lvl="1"/>
            <a:r>
              <a:rPr lang="en-US" dirty="0" smtClean="0"/>
              <a:t>Anything missing? </a:t>
            </a:r>
          </a:p>
          <a:p>
            <a:pPr lvl="1"/>
            <a:endParaRPr lang="en-US" dirty="0"/>
          </a:p>
          <a:p>
            <a:pPr marL="457200" lvl="1" indent="0">
              <a:buNone/>
            </a:pPr>
            <a:endParaRPr lang="en-GB" dirty="0" smtClean="0"/>
          </a:p>
        </p:txBody>
      </p:sp>
    </p:spTree>
    <p:extLst>
      <p:ext uri="{BB962C8B-B14F-4D97-AF65-F5344CB8AC3E}">
        <p14:creationId xmlns:p14="http://schemas.microsoft.com/office/powerpoint/2010/main" val="3594737284"/>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GB" dirty="0" smtClean="0"/>
              <a:t>Objectives</a:t>
            </a:r>
          </a:p>
        </p:txBody>
      </p:sp>
      <p:sp>
        <p:nvSpPr>
          <p:cNvPr id="10242" name="Content Placeholder 2"/>
          <p:cNvSpPr>
            <a:spLocks noGrp="1"/>
          </p:cNvSpPr>
          <p:nvPr>
            <p:ph idx="1"/>
          </p:nvPr>
        </p:nvSpPr>
        <p:spPr/>
        <p:txBody>
          <a:bodyPr/>
          <a:lstStyle/>
          <a:p>
            <a:pPr lvl="0"/>
            <a:r>
              <a:rPr lang="en-GB" sz="2400" dirty="0"/>
              <a:t>To share key findings from the evaluation with the DHMTs </a:t>
            </a:r>
            <a:endParaRPr lang="en-GB" sz="2400" dirty="0" smtClean="0"/>
          </a:p>
          <a:p>
            <a:pPr lvl="0"/>
            <a:endParaRPr lang="en-GB" sz="2400" dirty="0"/>
          </a:p>
          <a:p>
            <a:pPr lvl="0"/>
            <a:r>
              <a:rPr lang="en-GB" sz="2400" dirty="0"/>
              <a:t>To identify any gaps or possible errors in the key findings from the evaluation </a:t>
            </a:r>
            <a:endParaRPr lang="en-GB" sz="2400" dirty="0" smtClean="0"/>
          </a:p>
          <a:p>
            <a:pPr lvl="0"/>
            <a:endParaRPr lang="en-GB" sz="2400" dirty="0"/>
          </a:p>
          <a:p>
            <a:pPr lvl="0"/>
            <a:r>
              <a:rPr lang="en-GB" sz="2400" dirty="0"/>
              <a:t>To discuss issues with the quantitative data collected in the evaluation </a:t>
            </a:r>
            <a:endParaRPr lang="en-GB" sz="2400" dirty="0" smtClean="0"/>
          </a:p>
          <a:p>
            <a:pPr lvl="0"/>
            <a:endParaRPr lang="en-GB" sz="2400" dirty="0"/>
          </a:p>
          <a:p>
            <a:pPr lvl="0"/>
            <a:r>
              <a:rPr lang="en-GB" sz="2400" dirty="0" smtClean="0"/>
              <a:t>To </a:t>
            </a:r>
            <a:r>
              <a:rPr lang="en-GB" sz="2400" dirty="0"/>
              <a:t>plan the next steps until end of August and after PERFORM has finished </a:t>
            </a:r>
          </a:p>
          <a:p>
            <a:pPr marL="0" lvl="0" indent="0">
              <a:buNone/>
            </a:pPr>
            <a:endParaRPr lang="en-GB"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
            </a:r>
            <a:br>
              <a:rPr lang="en-US" dirty="0" smtClean="0"/>
            </a:br>
            <a:r>
              <a:rPr lang="en-US" dirty="0" smtClean="0"/>
              <a:t>Group work</a:t>
            </a:r>
            <a:br>
              <a:rPr lang="en-US" dirty="0" smtClean="0"/>
            </a:br>
            <a:endParaRPr lang="en-GB" dirty="0"/>
          </a:p>
        </p:txBody>
      </p:sp>
      <p:sp>
        <p:nvSpPr>
          <p:cNvPr id="3" name="Content Placeholder 2"/>
          <p:cNvSpPr>
            <a:spLocks noGrp="1"/>
          </p:cNvSpPr>
          <p:nvPr>
            <p:ph idx="1"/>
          </p:nvPr>
        </p:nvSpPr>
        <p:spPr/>
        <p:txBody>
          <a:bodyPr/>
          <a:lstStyle/>
          <a:p>
            <a:r>
              <a:rPr lang="en-US" dirty="0"/>
              <a:t>Prepare a short presentation (maximum 15 minutes)</a:t>
            </a:r>
          </a:p>
          <a:p>
            <a:pPr lvl="1"/>
            <a:r>
              <a:rPr lang="en-US" dirty="0" smtClean="0"/>
              <a:t>Most important findings </a:t>
            </a:r>
          </a:p>
          <a:p>
            <a:pPr lvl="1"/>
            <a:r>
              <a:rPr lang="en-US" dirty="0" smtClean="0"/>
              <a:t>Things that we have learned during PERFORM</a:t>
            </a:r>
          </a:p>
          <a:p>
            <a:pPr lvl="1"/>
            <a:r>
              <a:rPr lang="en-US" dirty="0" smtClean="0"/>
              <a:t>Things that we want to do in the future</a:t>
            </a:r>
          </a:p>
          <a:p>
            <a:pPr lvl="1"/>
            <a:r>
              <a:rPr lang="en-US" dirty="0" smtClean="0"/>
              <a:t>What you would tell the CAO about the  PERFORM approach</a:t>
            </a:r>
          </a:p>
          <a:p>
            <a:pPr lvl="1"/>
            <a:r>
              <a:rPr lang="en-US" dirty="0" smtClean="0"/>
              <a:t>The message you would like Sebastian and team to give to the </a:t>
            </a:r>
            <a:r>
              <a:rPr lang="en-US" dirty="0" err="1" smtClean="0"/>
              <a:t>MoH</a:t>
            </a:r>
            <a:r>
              <a:rPr lang="en-US" dirty="0"/>
              <a:t> </a:t>
            </a:r>
            <a:r>
              <a:rPr lang="en-US" dirty="0" smtClean="0"/>
              <a:t>about </a:t>
            </a:r>
            <a:r>
              <a:rPr lang="en-US" dirty="0"/>
              <a:t>P</a:t>
            </a:r>
            <a:r>
              <a:rPr lang="en-US" dirty="0" smtClean="0"/>
              <a:t>ERFORM</a:t>
            </a:r>
          </a:p>
          <a:p>
            <a:pPr lvl="1"/>
            <a:endParaRPr lang="en-US" dirty="0" smtClean="0"/>
          </a:p>
          <a:p>
            <a:pPr lvl="1"/>
            <a:endParaRPr lang="en-US" dirty="0" smtClean="0"/>
          </a:p>
          <a:p>
            <a:pPr lvl="1"/>
            <a:endParaRPr lang="en-GB" dirty="0"/>
          </a:p>
        </p:txBody>
      </p:sp>
    </p:spTree>
    <p:extLst>
      <p:ext uri="{BB962C8B-B14F-4D97-AF65-F5344CB8AC3E}">
        <p14:creationId xmlns:p14="http://schemas.microsoft.com/office/powerpoint/2010/main" val="324591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GB" dirty="0" smtClean="0"/>
              <a:t>Expected outputs</a:t>
            </a:r>
          </a:p>
        </p:txBody>
      </p:sp>
      <p:sp>
        <p:nvSpPr>
          <p:cNvPr id="10242" name="Content Placeholder 2"/>
          <p:cNvSpPr>
            <a:spLocks noGrp="1"/>
          </p:cNvSpPr>
          <p:nvPr>
            <p:ph idx="1"/>
          </p:nvPr>
        </p:nvSpPr>
        <p:spPr/>
        <p:txBody>
          <a:bodyPr/>
          <a:lstStyle/>
          <a:p>
            <a:pPr lvl="0"/>
            <a:r>
              <a:rPr lang="en-GB" dirty="0"/>
              <a:t>Any gaps or errors in interpretation in the key findings from the evaluation, which will feed into a revised country report  </a:t>
            </a:r>
          </a:p>
          <a:p>
            <a:pPr lvl="0"/>
            <a:r>
              <a:rPr lang="en-GB" dirty="0"/>
              <a:t>Understanding of the issues with the quantitative data and possible ways forward   </a:t>
            </a:r>
          </a:p>
          <a:p>
            <a:pPr lvl="0"/>
            <a:r>
              <a:rPr lang="en-GB" dirty="0"/>
              <a:t>Plans for next steps </a:t>
            </a:r>
          </a:p>
          <a:p>
            <a:pPr lvl="0"/>
            <a:r>
              <a:rPr lang="en-GB" dirty="0"/>
              <a:t>Brief report of workshop </a:t>
            </a:r>
          </a:p>
          <a:p>
            <a:pPr lvl="0"/>
            <a:endParaRPr lang="en-GB" dirty="0"/>
          </a:p>
        </p:txBody>
      </p:sp>
    </p:spTree>
    <p:extLst>
      <p:ext uri="{BB962C8B-B14F-4D97-AF65-F5344CB8AC3E}">
        <p14:creationId xmlns:p14="http://schemas.microsoft.com/office/powerpoint/2010/main" val="3815106412"/>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r>
              <a:rPr lang="en-GB" dirty="0" smtClean="0"/>
              <a:t>Programme: day 1</a:t>
            </a:r>
          </a:p>
        </p:txBody>
      </p:sp>
      <p:pic>
        <p:nvPicPr>
          <p:cNvPr id="5" name="Content Placeholder 4"/>
          <p:cNvPicPr>
            <a:picLocks noGrp="1" noChangeAspect="1"/>
          </p:cNvPicPr>
          <p:nvPr>
            <p:ph idx="1"/>
          </p:nvPr>
        </p:nvPicPr>
        <p:blipFill>
          <a:blip r:embed="rId3"/>
          <a:stretch>
            <a:fillRect/>
          </a:stretch>
        </p:blipFill>
        <p:spPr>
          <a:xfrm>
            <a:off x="1317766" y="1196752"/>
            <a:ext cx="7140244" cy="5400600"/>
          </a:xfrm>
          <a:prstGeom prst="rect">
            <a:avLst/>
          </a:prstGeom>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r>
              <a:rPr lang="en-US" dirty="0" err="1" smtClean="0"/>
              <a:t>Programme</a:t>
            </a:r>
            <a:r>
              <a:rPr lang="en-US" dirty="0" smtClean="0"/>
              <a:t>: day 2 </a:t>
            </a:r>
            <a:endParaRPr lang="en-GB" dirty="0" smtClean="0"/>
          </a:p>
        </p:txBody>
      </p:sp>
      <p:pic>
        <p:nvPicPr>
          <p:cNvPr id="3" name="Content Placeholder 2"/>
          <p:cNvPicPr>
            <a:picLocks noGrp="1" noChangeAspect="1"/>
          </p:cNvPicPr>
          <p:nvPr>
            <p:ph idx="1"/>
          </p:nvPr>
        </p:nvPicPr>
        <p:blipFill>
          <a:blip r:embed="rId3"/>
          <a:stretch>
            <a:fillRect/>
          </a:stretch>
        </p:blipFill>
        <p:spPr>
          <a:xfrm>
            <a:off x="285559" y="1417638"/>
            <a:ext cx="8572881" cy="3656683"/>
          </a:xfrm>
          <a:prstGeom prst="rect">
            <a:avLst/>
          </a:prstGeom>
        </p:spPr>
      </p:pic>
    </p:spTree>
    <p:extLst>
      <p:ext uri="{BB962C8B-B14F-4D97-AF65-F5344CB8AC3E}">
        <p14:creationId xmlns:p14="http://schemas.microsoft.com/office/powerpoint/2010/main" val="2216473472"/>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36712"/>
            <a:ext cx="8229600" cy="850106"/>
          </a:xfrm>
        </p:spPr>
        <p:txBody>
          <a:bodyPr>
            <a:normAutofit/>
          </a:bodyPr>
          <a:lstStyle/>
          <a:p>
            <a:pPr algn="l"/>
            <a:r>
              <a:rPr lang="en-GB" sz="4000" b="1" dirty="0" smtClean="0">
                <a:solidFill>
                  <a:srgbClr val="0088B0"/>
                </a:solidFill>
              </a:rPr>
              <a:t>Project phases</a:t>
            </a:r>
            <a:endParaRPr lang="en-GB" sz="4000" b="1" dirty="0">
              <a:solidFill>
                <a:srgbClr val="0088B0"/>
              </a:solidFill>
            </a:endParaRPr>
          </a:p>
        </p:txBody>
      </p:sp>
      <p:graphicFrame>
        <p:nvGraphicFramePr>
          <p:cNvPr id="5" name="Diagram 4"/>
          <p:cNvGraphicFramePr/>
          <p:nvPr>
            <p:extLst>
              <p:ext uri="{D42A27DB-BD31-4B8C-83A1-F6EECF244321}">
                <p14:modId xmlns:p14="http://schemas.microsoft.com/office/powerpoint/2010/main" val="3678553920"/>
              </p:ext>
            </p:extLst>
          </p:nvPr>
        </p:nvGraphicFramePr>
        <p:xfrm>
          <a:off x="467544" y="1772816"/>
          <a:ext cx="296416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3051900" y="2009137"/>
            <a:ext cx="5736544" cy="584775"/>
          </a:xfrm>
          <a:prstGeom prst="rect">
            <a:avLst/>
          </a:prstGeom>
          <a:noFill/>
        </p:spPr>
        <p:txBody>
          <a:bodyPr wrap="square" rtlCol="0">
            <a:spAutoFit/>
          </a:bodyPr>
          <a:lstStyle/>
          <a:p>
            <a:r>
              <a:rPr lang="en-GB" sz="3200" dirty="0" smtClean="0"/>
              <a:t>Preparation for implementation</a:t>
            </a:r>
            <a:endParaRPr lang="en-GB" sz="3200" dirty="0"/>
          </a:p>
        </p:txBody>
      </p:sp>
      <p:sp>
        <p:nvSpPr>
          <p:cNvPr id="8" name="TextBox 7"/>
          <p:cNvSpPr txBox="1"/>
          <p:nvPr/>
        </p:nvSpPr>
        <p:spPr>
          <a:xfrm>
            <a:off x="3083928" y="3501008"/>
            <a:ext cx="5736544" cy="584775"/>
          </a:xfrm>
          <a:prstGeom prst="rect">
            <a:avLst/>
          </a:prstGeom>
          <a:noFill/>
        </p:spPr>
        <p:txBody>
          <a:bodyPr wrap="square" rtlCol="0">
            <a:spAutoFit/>
          </a:bodyPr>
          <a:lstStyle/>
          <a:p>
            <a:r>
              <a:rPr lang="en-GB" sz="3200" dirty="0" smtClean="0"/>
              <a:t>Research implementation</a:t>
            </a:r>
            <a:endParaRPr lang="en-GB" sz="3200" dirty="0"/>
          </a:p>
        </p:txBody>
      </p:sp>
      <p:sp>
        <p:nvSpPr>
          <p:cNvPr id="9" name="TextBox 8"/>
          <p:cNvSpPr txBox="1"/>
          <p:nvPr/>
        </p:nvSpPr>
        <p:spPr>
          <a:xfrm>
            <a:off x="3083928" y="5085184"/>
            <a:ext cx="5808552" cy="584775"/>
          </a:xfrm>
          <a:prstGeom prst="rect">
            <a:avLst/>
          </a:prstGeom>
          <a:noFill/>
        </p:spPr>
        <p:txBody>
          <a:bodyPr wrap="square" rtlCol="0">
            <a:spAutoFit/>
          </a:bodyPr>
          <a:lstStyle/>
          <a:p>
            <a:r>
              <a:rPr lang="en-GB" sz="3200" dirty="0" smtClean="0"/>
              <a:t>Evaluation and feedback</a:t>
            </a:r>
            <a:endParaRPr lang="en-GB" sz="3200" dirty="0"/>
          </a:p>
        </p:txBody>
      </p:sp>
    </p:spTree>
    <p:extLst>
      <p:ext uri="{BB962C8B-B14F-4D97-AF65-F5344CB8AC3E}">
        <p14:creationId xmlns:p14="http://schemas.microsoft.com/office/powerpoint/2010/main" val="181797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36712"/>
            <a:ext cx="8229600" cy="850106"/>
          </a:xfrm>
        </p:spPr>
        <p:txBody>
          <a:bodyPr>
            <a:normAutofit/>
          </a:bodyPr>
          <a:lstStyle/>
          <a:p>
            <a:pPr algn="l"/>
            <a:r>
              <a:rPr lang="en-GB" sz="4000" b="1" dirty="0" smtClean="0">
                <a:solidFill>
                  <a:srgbClr val="0088B0"/>
                </a:solidFill>
              </a:rPr>
              <a:t>Timeline: where are we now?</a:t>
            </a:r>
            <a:endParaRPr lang="en-GB" sz="4000" b="1" dirty="0">
              <a:solidFill>
                <a:srgbClr val="0088B0"/>
              </a:solidFill>
            </a:endParaRPr>
          </a:p>
        </p:txBody>
      </p:sp>
      <p:pic>
        <p:nvPicPr>
          <p:cNvPr id="4" name="Picture 3" descr="PERFORM_LOGO.jpg"/>
          <p:cNvPicPr>
            <a:picLocks noChangeAspect="1"/>
          </p:cNvPicPr>
          <p:nvPr/>
        </p:nvPicPr>
        <p:blipFill>
          <a:blip r:embed="rId3" cstate="print"/>
          <a:stretch>
            <a:fillRect/>
          </a:stretch>
        </p:blipFill>
        <p:spPr>
          <a:xfrm>
            <a:off x="5868144" y="116632"/>
            <a:ext cx="3044321" cy="936104"/>
          </a:xfrm>
          <a:prstGeom prst="rect">
            <a:avLst/>
          </a:prstGeom>
        </p:spPr>
      </p:pic>
      <p:sp>
        <p:nvSpPr>
          <p:cNvPr id="6" name="Rectangle 5"/>
          <p:cNvSpPr/>
          <p:nvPr/>
        </p:nvSpPr>
        <p:spPr>
          <a:xfrm>
            <a:off x="395536" y="4149080"/>
            <a:ext cx="8208912" cy="72008"/>
          </a:xfrm>
          <a:prstGeom prst="rect">
            <a:avLst/>
          </a:prstGeom>
          <a:solidFill>
            <a:srgbClr val="0088B0"/>
          </a:solidFill>
          <a:ln>
            <a:solidFill>
              <a:srgbClr val="0088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Flowchart: Connector 6"/>
          <p:cNvSpPr/>
          <p:nvPr/>
        </p:nvSpPr>
        <p:spPr>
          <a:xfrm>
            <a:off x="827584" y="4005064"/>
            <a:ext cx="288032" cy="288032"/>
          </a:xfrm>
          <a:prstGeom prst="flowChartConnector">
            <a:avLst/>
          </a:prstGeom>
          <a:solidFill>
            <a:schemeClr val="bg1"/>
          </a:solidFill>
          <a:ln w="76200">
            <a:solidFill>
              <a:srgbClr val="0088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251520" y="2353196"/>
            <a:ext cx="1512168" cy="1200329"/>
          </a:xfrm>
          <a:prstGeom prst="rect">
            <a:avLst/>
          </a:prstGeom>
          <a:noFill/>
        </p:spPr>
        <p:txBody>
          <a:bodyPr wrap="square" rtlCol="0">
            <a:spAutoFit/>
          </a:bodyPr>
          <a:lstStyle/>
          <a:p>
            <a:pPr algn="ctr"/>
            <a:r>
              <a:rPr lang="en-GB" dirty="0" smtClean="0"/>
              <a:t>Initial Situation Analysis</a:t>
            </a:r>
          </a:p>
          <a:p>
            <a:pPr algn="ctr"/>
            <a:r>
              <a:rPr lang="en-GB" dirty="0" smtClean="0"/>
              <a:t>Jun-Aug 2012</a:t>
            </a:r>
            <a:endParaRPr lang="en-GB" dirty="0"/>
          </a:p>
        </p:txBody>
      </p:sp>
      <p:sp>
        <p:nvSpPr>
          <p:cNvPr id="11" name="Flowchart: Connector 10"/>
          <p:cNvSpPr/>
          <p:nvPr/>
        </p:nvSpPr>
        <p:spPr>
          <a:xfrm>
            <a:off x="1835696" y="4005064"/>
            <a:ext cx="288032" cy="288032"/>
          </a:xfrm>
          <a:prstGeom prst="flowChartConnector">
            <a:avLst/>
          </a:prstGeom>
          <a:solidFill>
            <a:schemeClr val="bg1"/>
          </a:solidFill>
          <a:ln w="76200">
            <a:solidFill>
              <a:srgbClr val="0088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1259632" y="4581128"/>
            <a:ext cx="1368152" cy="923330"/>
          </a:xfrm>
          <a:prstGeom prst="rect">
            <a:avLst/>
          </a:prstGeom>
          <a:solidFill>
            <a:schemeClr val="bg1"/>
          </a:solidFill>
        </p:spPr>
        <p:txBody>
          <a:bodyPr wrap="square" rtlCol="0">
            <a:spAutoFit/>
          </a:bodyPr>
          <a:lstStyle/>
          <a:p>
            <a:pPr algn="ctr"/>
            <a:r>
              <a:rPr lang="en-GB" dirty="0" smtClean="0"/>
              <a:t>National workshop 1</a:t>
            </a:r>
          </a:p>
          <a:p>
            <a:pPr algn="ctr"/>
            <a:r>
              <a:rPr lang="en-GB" dirty="0" smtClean="0"/>
              <a:t>Oct 2012</a:t>
            </a:r>
            <a:endParaRPr lang="en-GB" dirty="0"/>
          </a:p>
        </p:txBody>
      </p:sp>
      <p:sp>
        <p:nvSpPr>
          <p:cNvPr id="13" name="Flowchart: Connector 12"/>
          <p:cNvSpPr/>
          <p:nvPr/>
        </p:nvSpPr>
        <p:spPr>
          <a:xfrm>
            <a:off x="2771800" y="4005064"/>
            <a:ext cx="288032" cy="288032"/>
          </a:xfrm>
          <a:prstGeom prst="flowChartConnector">
            <a:avLst/>
          </a:prstGeom>
          <a:solidFill>
            <a:schemeClr val="bg1"/>
          </a:solidFill>
          <a:ln w="76200">
            <a:solidFill>
              <a:srgbClr val="0088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3131840" y="4581128"/>
            <a:ext cx="1584176" cy="923330"/>
          </a:xfrm>
          <a:prstGeom prst="rect">
            <a:avLst/>
          </a:prstGeom>
          <a:noFill/>
        </p:spPr>
        <p:txBody>
          <a:bodyPr wrap="square" rtlCol="0">
            <a:spAutoFit/>
          </a:bodyPr>
          <a:lstStyle/>
          <a:p>
            <a:pPr algn="ctr"/>
            <a:r>
              <a:rPr lang="en-GB" dirty="0" smtClean="0"/>
              <a:t>National workshop 2</a:t>
            </a:r>
          </a:p>
          <a:p>
            <a:pPr algn="ctr"/>
            <a:r>
              <a:rPr lang="en-GB" dirty="0" smtClean="0"/>
              <a:t>Feb 2013</a:t>
            </a:r>
          </a:p>
        </p:txBody>
      </p:sp>
      <p:sp>
        <p:nvSpPr>
          <p:cNvPr id="15" name="Flowchart: Connector 14"/>
          <p:cNvSpPr/>
          <p:nvPr/>
        </p:nvSpPr>
        <p:spPr>
          <a:xfrm>
            <a:off x="3779912" y="4005064"/>
            <a:ext cx="288032" cy="288032"/>
          </a:xfrm>
          <a:prstGeom prst="flowChartConnector">
            <a:avLst/>
          </a:prstGeom>
          <a:solidFill>
            <a:schemeClr val="bg1"/>
          </a:solidFill>
          <a:ln w="76200">
            <a:solidFill>
              <a:srgbClr val="0088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2123728" y="2852936"/>
            <a:ext cx="1728192" cy="923330"/>
          </a:xfrm>
          <a:prstGeom prst="rect">
            <a:avLst/>
          </a:prstGeom>
          <a:noFill/>
        </p:spPr>
        <p:txBody>
          <a:bodyPr wrap="square" rtlCol="0">
            <a:spAutoFit/>
          </a:bodyPr>
          <a:lstStyle/>
          <a:p>
            <a:pPr algn="ctr"/>
            <a:r>
              <a:rPr lang="en-GB" dirty="0" smtClean="0"/>
              <a:t>Consortium workshop 2</a:t>
            </a:r>
          </a:p>
          <a:p>
            <a:pPr algn="ctr"/>
            <a:r>
              <a:rPr lang="en-GB" dirty="0" smtClean="0"/>
              <a:t>Nov 2012</a:t>
            </a:r>
          </a:p>
        </p:txBody>
      </p:sp>
      <p:sp>
        <p:nvSpPr>
          <p:cNvPr id="17" name="Flowchart: Connector 16"/>
          <p:cNvSpPr/>
          <p:nvPr/>
        </p:nvSpPr>
        <p:spPr>
          <a:xfrm>
            <a:off x="4860032" y="4005064"/>
            <a:ext cx="288032" cy="288032"/>
          </a:xfrm>
          <a:prstGeom prst="flowChartConnector">
            <a:avLst/>
          </a:prstGeom>
          <a:solidFill>
            <a:schemeClr val="bg1"/>
          </a:solidFill>
          <a:ln w="76200">
            <a:solidFill>
              <a:srgbClr val="0088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4211960" y="2636912"/>
            <a:ext cx="1800200" cy="1200329"/>
          </a:xfrm>
          <a:prstGeom prst="rect">
            <a:avLst/>
          </a:prstGeom>
          <a:noFill/>
        </p:spPr>
        <p:txBody>
          <a:bodyPr wrap="square" rtlCol="0">
            <a:spAutoFit/>
          </a:bodyPr>
          <a:lstStyle/>
          <a:p>
            <a:pPr algn="ctr"/>
            <a:r>
              <a:rPr lang="en-GB" dirty="0" smtClean="0"/>
              <a:t>Implementation of bundles</a:t>
            </a:r>
          </a:p>
          <a:p>
            <a:pPr algn="ctr"/>
            <a:r>
              <a:rPr lang="en-GB" dirty="0" smtClean="0"/>
              <a:t>Feb 2013 – Aug 2014</a:t>
            </a:r>
          </a:p>
        </p:txBody>
      </p:sp>
      <p:sp>
        <p:nvSpPr>
          <p:cNvPr id="19" name="Flowchart: Connector 18"/>
          <p:cNvSpPr/>
          <p:nvPr/>
        </p:nvSpPr>
        <p:spPr>
          <a:xfrm>
            <a:off x="5940152" y="4005064"/>
            <a:ext cx="288032" cy="288032"/>
          </a:xfrm>
          <a:prstGeom prst="flowChartConnector">
            <a:avLst/>
          </a:prstGeom>
          <a:solidFill>
            <a:schemeClr val="bg1"/>
          </a:solidFill>
          <a:ln w="76200">
            <a:solidFill>
              <a:srgbClr val="0088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Flowchart: Connector 19"/>
          <p:cNvSpPr/>
          <p:nvPr/>
        </p:nvSpPr>
        <p:spPr>
          <a:xfrm>
            <a:off x="7020272" y="4005064"/>
            <a:ext cx="288032" cy="288032"/>
          </a:xfrm>
          <a:prstGeom prst="flowChartConnector">
            <a:avLst/>
          </a:prstGeom>
          <a:solidFill>
            <a:schemeClr val="bg1"/>
          </a:solidFill>
          <a:ln w="76200">
            <a:solidFill>
              <a:srgbClr val="0088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7380312" y="4653136"/>
            <a:ext cx="1584176" cy="923330"/>
          </a:xfrm>
          <a:prstGeom prst="rect">
            <a:avLst/>
          </a:prstGeom>
          <a:solidFill>
            <a:srgbClr val="0088B0"/>
          </a:solidFill>
        </p:spPr>
        <p:txBody>
          <a:bodyPr wrap="square" rtlCol="0">
            <a:spAutoFit/>
          </a:bodyPr>
          <a:lstStyle/>
          <a:p>
            <a:pPr algn="ctr"/>
            <a:r>
              <a:rPr lang="en-GB" b="1" dirty="0" smtClean="0"/>
              <a:t>National workshop 3</a:t>
            </a:r>
          </a:p>
          <a:p>
            <a:pPr algn="ctr"/>
            <a:r>
              <a:rPr lang="en-GB" b="1" dirty="0" smtClean="0"/>
              <a:t>March 2015</a:t>
            </a:r>
          </a:p>
        </p:txBody>
      </p:sp>
      <p:sp>
        <p:nvSpPr>
          <p:cNvPr id="22" name="TextBox 21"/>
          <p:cNvSpPr txBox="1"/>
          <p:nvPr/>
        </p:nvSpPr>
        <p:spPr>
          <a:xfrm>
            <a:off x="6367586" y="2895327"/>
            <a:ext cx="1584176" cy="923330"/>
          </a:xfrm>
          <a:prstGeom prst="rect">
            <a:avLst/>
          </a:prstGeom>
          <a:noFill/>
        </p:spPr>
        <p:txBody>
          <a:bodyPr wrap="square" rtlCol="0">
            <a:spAutoFit/>
          </a:bodyPr>
          <a:lstStyle/>
          <a:p>
            <a:pPr algn="ctr"/>
            <a:r>
              <a:rPr lang="en-GB" dirty="0" smtClean="0"/>
              <a:t>Evaluation</a:t>
            </a:r>
          </a:p>
          <a:p>
            <a:pPr algn="ctr"/>
            <a:r>
              <a:rPr lang="en-GB" dirty="0" smtClean="0"/>
              <a:t>Aug-Oct 2014</a:t>
            </a:r>
          </a:p>
        </p:txBody>
      </p:sp>
      <p:sp>
        <p:nvSpPr>
          <p:cNvPr id="23" name="Flowchart: Connector 22"/>
          <p:cNvSpPr/>
          <p:nvPr/>
        </p:nvSpPr>
        <p:spPr>
          <a:xfrm>
            <a:off x="7956376" y="4005064"/>
            <a:ext cx="288032" cy="288032"/>
          </a:xfrm>
          <a:prstGeom prst="flowChartConnector">
            <a:avLst/>
          </a:prstGeom>
          <a:solidFill>
            <a:schemeClr val="bg1"/>
          </a:solidFill>
          <a:ln w="76200">
            <a:solidFill>
              <a:srgbClr val="0088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5364088" y="4653136"/>
            <a:ext cx="1584176" cy="923330"/>
          </a:xfrm>
          <a:prstGeom prst="rect">
            <a:avLst/>
          </a:prstGeom>
          <a:noFill/>
        </p:spPr>
        <p:txBody>
          <a:bodyPr wrap="square" rtlCol="0">
            <a:spAutoFit/>
          </a:bodyPr>
          <a:lstStyle/>
          <a:p>
            <a:pPr algn="ctr"/>
            <a:r>
              <a:rPr lang="en-GB" dirty="0" smtClean="0"/>
              <a:t>Consortium workshop 3</a:t>
            </a:r>
          </a:p>
          <a:p>
            <a:pPr algn="ctr"/>
            <a:r>
              <a:rPr lang="en-GB" dirty="0" smtClean="0"/>
              <a:t>Nov 2013</a:t>
            </a:r>
          </a:p>
        </p:txBody>
      </p:sp>
    </p:spTree>
    <p:extLst>
      <p:ext uri="{BB962C8B-B14F-4D97-AF65-F5344CB8AC3E}">
        <p14:creationId xmlns:p14="http://schemas.microsoft.com/office/powerpoint/2010/main" val="3442572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PERFORM </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902028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a:t>
            </a:r>
            <a:endParaRPr lang="en-GB" dirty="0"/>
          </a:p>
        </p:txBody>
      </p:sp>
      <p:sp>
        <p:nvSpPr>
          <p:cNvPr id="3" name="Content Placeholder 2"/>
          <p:cNvSpPr>
            <a:spLocks noGrp="1"/>
          </p:cNvSpPr>
          <p:nvPr>
            <p:ph idx="1"/>
          </p:nvPr>
        </p:nvSpPr>
        <p:spPr/>
        <p:txBody>
          <a:bodyPr/>
          <a:lstStyle/>
          <a:p>
            <a:r>
              <a:rPr lang="en-US" dirty="0" smtClean="0"/>
              <a:t>Qualitative interviews and discussions</a:t>
            </a:r>
          </a:p>
          <a:p>
            <a:r>
              <a:rPr lang="en-US" dirty="0" smtClean="0"/>
              <a:t>Review of documents</a:t>
            </a:r>
          </a:p>
          <a:p>
            <a:r>
              <a:rPr lang="en-US" dirty="0" smtClean="0"/>
              <a:t>Quantitative: utilization of services, HR data, finance data from each facility in each district </a:t>
            </a:r>
          </a:p>
          <a:p>
            <a:endParaRPr lang="en-GB" dirty="0"/>
          </a:p>
        </p:txBody>
      </p:sp>
    </p:spTree>
    <p:extLst>
      <p:ext uri="{BB962C8B-B14F-4D97-AF65-F5344CB8AC3E}">
        <p14:creationId xmlns:p14="http://schemas.microsoft.com/office/powerpoint/2010/main" val="3352686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escriptionComments xmlns="http://schemas.microsoft.com/sharepoint/v3">For general usage</DescriptionComment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escriptionDoc" ma:contentTypeID="0x0101005681071F88374FE0BFD45E7C0340C52800F81C312B5048594AAB62F347062D576B" ma:contentTypeVersion="0" ma:contentTypeDescription="Description" ma:contentTypeScope="" ma:versionID="601230a072ca502c3736a3366828b848">
  <xsd:schema xmlns:xsd="http://www.w3.org/2001/XMLSchema" xmlns:p="http://schemas.microsoft.com/office/2006/metadata/properties" xmlns:ns1="http://schemas.microsoft.com/sharepoint/v3" targetNamespace="http://schemas.microsoft.com/office/2006/metadata/properties" ma:root="true" ma:fieldsID="42b5ec36df51e541fce4c899d3dddaa9" ns1:_="">
    <xsd:import namespace="http://schemas.microsoft.com/sharepoint/v3"/>
    <xsd:element name="properties">
      <xsd:complexType>
        <xsd:sequence>
          <xsd:element name="documentManagement">
            <xsd:complexType>
              <xsd:all>
                <xsd:element ref="ns1:DescriptionComments"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DescriptionComments" ma:index="8" nillable="true" ma:displayName="Description" ma:description="Description of the document" ma:internalName="DescriptionComm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FDA77D2-8E46-4040-A8EA-839FF7F4E8DA}">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purl.org/dc/terms/"/>
    <ds:schemaRef ds:uri="http://schemas.microsoft.com/sharepoint/v3"/>
    <ds:schemaRef ds:uri="http://www.w3.org/XML/1998/namespace"/>
    <ds:schemaRef ds:uri="http://purl.org/dc/dcmitype/"/>
  </ds:schemaRefs>
</ds:datastoreItem>
</file>

<file path=customXml/itemProps2.xml><?xml version="1.0" encoding="utf-8"?>
<ds:datastoreItem xmlns:ds="http://schemas.openxmlformats.org/officeDocument/2006/customXml" ds:itemID="{AF894BEB-83D9-4ECF-937F-38FE06E3BD81}">
  <ds:schemaRefs>
    <ds:schemaRef ds:uri="http://schemas.microsoft.com/sharepoint/v3/contenttype/forms"/>
  </ds:schemaRefs>
</ds:datastoreItem>
</file>

<file path=customXml/itemProps3.xml><?xml version="1.0" encoding="utf-8"?>
<ds:datastoreItem xmlns:ds="http://schemas.openxmlformats.org/officeDocument/2006/customXml" ds:itemID="{EDE535D1-CE07-4040-AF79-E8A7415F36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2400</TotalTime>
  <Words>866</Words>
  <Application>Microsoft Office PowerPoint</Application>
  <PresentationFormat>On-screen Show (4:3)</PresentationFormat>
  <Paragraphs>138</Paragraphs>
  <Slides>20</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Objectives</vt:lpstr>
      <vt:lpstr>Expected outputs</vt:lpstr>
      <vt:lpstr>Programme: day 1</vt:lpstr>
      <vt:lpstr>Programme: day 2 </vt:lpstr>
      <vt:lpstr>Project phases</vt:lpstr>
      <vt:lpstr>Timeline: where are we now?</vt:lpstr>
      <vt:lpstr>Evaluation of PERFORM </vt:lpstr>
      <vt:lpstr>Methods </vt:lpstr>
      <vt:lpstr>Methods: qualitative  </vt:lpstr>
      <vt:lpstr>Methods: review of documents </vt:lpstr>
      <vt:lpstr>Methods: quantitative </vt:lpstr>
      <vt:lpstr>Key findings: action research cycle </vt:lpstr>
      <vt:lpstr>Key findings: action research cycle</vt:lpstr>
      <vt:lpstr>Key findings: PERFORM approach  </vt:lpstr>
      <vt:lpstr>Conclusions </vt:lpstr>
      <vt:lpstr>Recommendations </vt:lpstr>
      <vt:lpstr>Recommendations (cont.) </vt:lpstr>
      <vt:lpstr>Instructions for group work (districts)</vt:lpstr>
      <vt:lpstr> Group work </vt:lpstr>
    </vt:vector>
  </TitlesOfParts>
  <Company>The University of Liverpool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 presentation template</dc:title>
  <dc:creator>raven</dc:creator>
  <cp:lastModifiedBy>Kate Hawkins</cp:lastModifiedBy>
  <cp:revision>150</cp:revision>
  <cp:lastPrinted>2015-03-23T13:59:43Z</cp:lastPrinted>
  <dcterms:created xsi:type="dcterms:W3CDTF">2012-05-02T08:05:33Z</dcterms:created>
  <dcterms:modified xsi:type="dcterms:W3CDTF">2015-05-20T04:12:43Z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0x0101005681071F88374FE0BFD45E7C0340C52800F81C312B5048594AAB62F347062D576B</vt:lpwstr>
  </property>
</Properties>
</file>