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handoutMasterIdLst>
    <p:handoutMasterId r:id="rId17"/>
  </p:handoutMasterIdLst>
  <p:sldIdLst>
    <p:sldId id="256" r:id="rId5"/>
    <p:sldId id="271" r:id="rId6"/>
    <p:sldId id="266" r:id="rId7"/>
    <p:sldId id="267" r:id="rId8"/>
    <p:sldId id="268" r:id="rId9"/>
    <p:sldId id="263" r:id="rId10"/>
    <p:sldId id="258" r:id="rId11"/>
    <p:sldId id="273" r:id="rId12"/>
    <p:sldId id="264" r:id="rId13"/>
    <p:sldId id="275" r:id="rId14"/>
    <p:sldId id="274"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8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8586" autoAdjust="0"/>
  </p:normalViewPr>
  <p:slideViewPr>
    <p:cSldViewPr>
      <p:cViewPr>
        <p:scale>
          <a:sx n="49" d="100"/>
          <a:sy n="49" d="100"/>
        </p:scale>
        <p:origin x="1902" y="-3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610" y="-10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4449411A-9E73-4F38-A774-2EA077F54B11}" type="datetimeFigureOut">
              <a:rPr lang="en-GB" smtClean="0"/>
              <a:pPr/>
              <a:t>11/11/2015</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FA86137-282C-4650-AE17-7BD7B40D1DC9}" type="slidenum">
              <a:rPr lang="en-GB" smtClean="0"/>
              <a:pPr/>
              <a:t>‹#›</a:t>
            </a:fld>
            <a:endParaRPr lang="en-GB"/>
          </a:p>
        </p:txBody>
      </p:sp>
    </p:spTree>
    <p:extLst>
      <p:ext uri="{BB962C8B-B14F-4D97-AF65-F5344CB8AC3E}">
        <p14:creationId xmlns:p14="http://schemas.microsoft.com/office/powerpoint/2010/main" val="21393748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8CE9538-5036-421F-9C25-C7FD247ED1EB}" type="datetimeFigureOut">
              <a:rPr lang="en-GB" smtClean="0"/>
              <a:pPr/>
              <a:t>11/11/2015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FDFAD004-BC5E-405D-A1ED-B131E0A507C0}" type="slidenum">
              <a:rPr lang="en-GB" smtClean="0"/>
              <a:pPr/>
              <a:t>‹#›</a:t>
            </a:fld>
            <a:endParaRPr lang="en-GB"/>
          </a:p>
        </p:txBody>
      </p:sp>
    </p:spTree>
    <p:extLst>
      <p:ext uri="{BB962C8B-B14F-4D97-AF65-F5344CB8AC3E}">
        <p14:creationId xmlns:p14="http://schemas.microsoft.com/office/powerpoint/2010/main" val="3487061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GB" sz="1200" b="1" u="sng"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DFAD004-BC5E-405D-A1ED-B131E0A507C0}" type="slidenum">
              <a:rPr lang="en-GB" smtClean="0"/>
              <a:pPr/>
              <a:t>1</a:t>
            </a:fld>
            <a:endParaRPr lang="en-GB"/>
          </a:p>
        </p:txBody>
      </p:sp>
    </p:spTree>
    <p:extLst>
      <p:ext uri="{BB962C8B-B14F-4D97-AF65-F5344CB8AC3E}">
        <p14:creationId xmlns:p14="http://schemas.microsoft.com/office/powerpoint/2010/main" val="38217714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Ask for examples</a:t>
            </a:r>
          </a:p>
          <a:p>
            <a:endParaRPr lang="en-GB" dirty="0" smtClean="0"/>
          </a:p>
          <a:p>
            <a:r>
              <a:rPr lang="en-GB" dirty="0" smtClean="0"/>
              <a:t>Be sure</a:t>
            </a:r>
            <a:r>
              <a:rPr lang="en-GB" baseline="0" dirty="0" smtClean="0"/>
              <a:t> to ask what the </a:t>
            </a:r>
            <a:r>
              <a:rPr lang="en-GB" i="1" baseline="0" dirty="0" smtClean="0"/>
              <a:t>expected</a:t>
            </a:r>
            <a:r>
              <a:rPr lang="en-GB" baseline="0" dirty="0" smtClean="0"/>
              <a:t> result was (as in the previous diagram) – and what the </a:t>
            </a:r>
            <a:r>
              <a:rPr lang="en-GB" i="1" baseline="0" dirty="0" smtClean="0"/>
              <a:t>actual</a:t>
            </a:r>
            <a:r>
              <a:rPr lang="en-GB" i="0" baseline="0" dirty="0" smtClean="0"/>
              <a:t> result was</a:t>
            </a:r>
            <a:endParaRPr lang="en-GB"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10</a:t>
            </a:fld>
            <a:endParaRPr lang="en-GB"/>
          </a:p>
        </p:txBody>
      </p:sp>
    </p:spTree>
    <p:extLst>
      <p:ext uri="{BB962C8B-B14F-4D97-AF65-F5344CB8AC3E}">
        <p14:creationId xmlns:p14="http://schemas.microsoft.com/office/powerpoint/2010/main" val="31333206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 steps are explained in the Guideline for the workshop</a:t>
            </a:r>
            <a:endParaRPr lang="en-GB"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11</a:t>
            </a:fld>
            <a:endParaRPr lang="en-GB"/>
          </a:p>
        </p:txBody>
      </p:sp>
    </p:spTree>
    <p:extLst>
      <p:ext uri="{BB962C8B-B14F-4D97-AF65-F5344CB8AC3E}">
        <p14:creationId xmlns:p14="http://schemas.microsoft.com/office/powerpoint/2010/main" val="145385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u="none" baseline="0" dirty="0" smtClean="0"/>
          </a:p>
          <a:p>
            <a:r>
              <a:rPr lang="en-GB" u="none" baseline="0" dirty="0" smtClean="0"/>
              <a:t>The session does NOT aim to develop </a:t>
            </a:r>
            <a:r>
              <a:rPr lang="en-GB" b="1" u="none" baseline="0" dirty="0" smtClean="0"/>
              <a:t>competencies</a:t>
            </a:r>
            <a:r>
              <a:rPr lang="en-GB" u="none" baseline="0" dirty="0" smtClean="0"/>
              <a:t> for putting the bundles together.</a:t>
            </a:r>
            <a:endParaRPr lang="en-GB" u="none"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2</a:t>
            </a:fld>
            <a:endParaRPr lang="en-GB"/>
          </a:p>
        </p:txBody>
      </p:sp>
    </p:spTree>
    <p:extLst>
      <p:ext uri="{BB962C8B-B14F-4D97-AF65-F5344CB8AC3E}">
        <p14:creationId xmlns:p14="http://schemas.microsoft.com/office/powerpoint/2010/main" val="1489217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6588" y="247650"/>
            <a:ext cx="5422900" cy="4068763"/>
          </a:xfrm>
        </p:spPr>
      </p:sp>
      <p:sp>
        <p:nvSpPr>
          <p:cNvPr id="3" name="Notes Placeholder 2"/>
          <p:cNvSpPr>
            <a:spLocks noGrp="1"/>
          </p:cNvSpPr>
          <p:nvPr>
            <p:ph type="body" idx="1"/>
          </p:nvPr>
        </p:nvSpPr>
        <p:spPr/>
        <p:txBody>
          <a:bodyPr>
            <a:normAutofit/>
          </a:bodyPr>
          <a:lstStyle/>
          <a:p>
            <a:r>
              <a:rPr lang="en-GB" sz="1500" dirty="0" smtClean="0"/>
              <a:t>This is part of a </a:t>
            </a:r>
            <a:r>
              <a:rPr lang="en-GB" sz="1500" baseline="0" dirty="0" smtClean="0"/>
              <a:t>more complex </a:t>
            </a:r>
            <a:r>
              <a:rPr lang="en-GB" sz="1500" dirty="0" smtClean="0"/>
              <a:t>framework for looking at the links between </a:t>
            </a:r>
            <a:r>
              <a:rPr lang="en-GB" sz="1500" dirty="0" smtClean="0"/>
              <a:t>human</a:t>
            </a:r>
            <a:r>
              <a:rPr lang="en-GB" sz="1500" baseline="0" dirty="0" smtClean="0"/>
              <a:t> resources</a:t>
            </a:r>
            <a:r>
              <a:rPr lang="en-GB" sz="1500" dirty="0" smtClean="0"/>
              <a:t> </a:t>
            </a:r>
            <a:r>
              <a:rPr lang="en-GB" sz="1500" dirty="0" smtClean="0"/>
              <a:t>strategies</a:t>
            </a:r>
            <a:r>
              <a:rPr lang="en-GB" sz="1500" baseline="0" dirty="0" smtClean="0"/>
              <a:t> and outcomes.  This is as relevant to the district level as national or global level. (The full diagram is available at: </a:t>
            </a:r>
            <a:r>
              <a:rPr lang="en-GB" sz="1500" dirty="0" smtClean="0"/>
              <a:t>www.capacityproject.org/framework).  The diagram is useful for discussions checking </a:t>
            </a:r>
            <a:r>
              <a:rPr lang="en-GB" sz="1500" b="1" dirty="0" smtClean="0"/>
              <a:t>the links to </a:t>
            </a:r>
            <a:r>
              <a:rPr lang="en-GB" sz="1500" b="1" dirty="0" smtClean="0"/>
              <a:t>human</a:t>
            </a:r>
            <a:r>
              <a:rPr lang="en-GB" sz="1500" b="1" baseline="0" dirty="0" smtClean="0"/>
              <a:t> resources</a:t>
            </a:r>
            <a:r>
              <a:rPr lang="en-GB" sz="1500" b="1" dirty="0" smtClean="0"/>
              <a:t> </a:t>
            </a:r>
            <a:r>
              <a:rPr lang="en-GB" sz="1500" dirty="0" smtClean="0"/>
              <a:t>e.g</a:t>
            </a:r>
            <a:r>
              <a:rPr lang="en-GB" sz="1500" dirty="0" smtClean="0"/>
              <a:t>. Do we need more plastic surgeons?  And for understanding </a:t>
            </a:r>
            <a:r>
              <a:rPr lang="en-GB" sz="1500" b="1" dirty="0" smtClean="0"/>
              <a:t>causal relationships </a:t>
            </a:r>
            <a:r>
              <a:rPr lang="en-GB" sz="1500" dirty="0" smtClean="0"/>
              <a:t>e.g. Why is </a:t>
            </a:r>
            <a:r>
              <a:rPr lang="en-GB" sz="1500" dirty="0" smtClean="0"/>
              <a:t>Maternal Mortality Rate </a:t>
            </a:r>
            <a:r>
              <a:rPr lang="en-GB" sz="1500" dirty="0" smtClean="0"/>
              <a:t>so high?  It also</a:t>
            </a:r>
            <a:r>
              <a:rPr lang="en-GB" sz="1500" baseline="0" dirty="0" smtClean="0"/>
              <a:t> shows that other health systems components (e.g. finance, information systems, supplies) are also essential for effective health services.  We will shortly see how closely these other health systems components link to HR strategies.</a:t>
            </a:r>
          </a:p>
          <a:p>
            <a:endParaRPr lang="en-GB" sz="1500" baseline="0" dirty="0" smtClean="0"/>
          </a:p>
          <a:p>
            <a:r>
              <a:rPr lang="en-GB" sz="1500" baseline="0" dirty="0" smtClean="0"/>
              <a:t>But first, let’s discuss what the </a:t>
            </a:r>
            <a:r>
              <a:rPr lang="en-GB" sz="1500" baseline="0" dirty="0" smtClean="0"/>
              <a:t>we mean </a:t>
            </a:r>
            <a:r>
              <a:rPr lang="en-GB" sz="1500" baseline="0" dirty="0" smtClean="0"/>
              <a:t>by the term ‘workforce performance’</a:t>
            </a:r>
          </a:p>
          <a:p>
            <a:endParaRPr lang="en-GB" sz="1500" baseline="0" dirty="0" smtClean="0"/>
          </a:p>
        </p:txBody>
      </p:sp>
      <p:sp>
        <p:nvSpPr>
          <p:cNvPr id="4" name="Slide Number Placeholder 3"/>
          <p:cNvSpPr>
            <a:spLocks noGrp="1"/>
          </p:cNvSpPr>
          <p:nvPr>
            <p:ph type="sldNum" sz="quarter" idx="10"/>
          </p:nvPr>
        </p:nvSpPr>
        <p:spPr/>
        <p:txBody>
          <a:bodyPr/>
          <a:lstStyle/>
          <a:p>
            <a:fld id="{97CB9844-06C3-4822-82EB-10BA51B0C37C}" type="slidenum">
              <a:rPr lang="en-US" smtClean="0"/>
              <a:pPr/>
              <a:t>3</a:t>
            </a:fld>
            <a:endParaRPr lang="en-US"/>
          </a:p>
        </p:txBody>
      </p:sp>
    </p:spTree>
    <p:extLst>
      <p:ext uri="{BB962C8B-B14F-4D97-AF65-F5344CB8AC3E}">
        <p14:creationId xmlns:p14="http://schemas.microsoft.com/office/powerpoint/2010/main" val="2398543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indent="0">
              <a:buNone/>
            </a:pPr>
            <a:r>
              <a:rPr lang="en-GB" dirty="0" smtClean="0"/>
              <a:t>1. In PERFORM we are looking at the performance</a:t>
            </a:r>
            <a:r>
              <a:rPr lang="en-GB" baseline="0" dirty="0" smtClean="0"/>
              <a:t> of the workforce as a whole within the district.  This means that we are concerned with the overall staffing to carry out the tasks to deliver planned services.  So well look at the workforce in a </a:t>
            </a:r>
            <a:r>
              <a:rPr lang="en-GB" b="1" baseline="0" dirty="0" smtClean="0"/>
              <a:t>collective way</a:t>
            </a:r>
            <a:r>
              <a:rPr lang="en-GB" baseline="0" dirty="0" smtClean="0"/>
              <a:t> </a:t>
            </a:r>
            <a:r>
              <a:rPr lang="en-GB" baseline="0" dirty="0" smtClean="0"/>
              <a:t>(Are </a:t>
            </a:r>
            <a:r>
              <a:rPr lang="en-GB" baseline="0" dirty="0" smtClean="0"/>
              <a:t>there enough? Are the right types of staff (cadres) in the right place</a:t>
            </a:r>
            <a:r>
              <a:rPr lang="en-GB" baseline="0" dirty="0" smtClean="0"/>
              <a:t>?) </a:t>
            </a:r>
            <a:r>
              <a:rPr lang="en-GB" baseline="0" dirty="0" smtClean="0"/>
              <a:t>We are also concerned about managing </a:t>
            </a:r>
            <a:r>
              <a:rPr lang="en-GB" b="1" baseline="0" dirty="0" smtClean="0"/>
              <a:t>individuals</a:t>
            </a:r>
            <a:r>
              <a:rPr lang="en-GB" b="0" baseline="0" dirty="0" smtClean="0"/>
              <a:t> who are in post </a:t>
            </a:r>
            <a:r>
              <a:rPr lang="en-GB" b="0" baseline="0" dirty="0" smtClean="0"/>
              <a:t>(Do </a:t>
            </a:r>
            <a:r>
              <a:rPr lang="en-GB" b="0" baseline="0" dirty="0" smtClean="0"/>
              <a:t>they need more skills? Should they be promoted? Are they frequently absent from work</a:t>
            </a:r>
            <a:r>
              <a:rPr lang="en-GB" b="0" baseline="0" dirty="0" smtClean="0"/>
              <a:t>?)  </a:t>
            </a:r>
            <a:r>
              <a:rPr lang="en-GB" b="0" baseline="0" dirty="0" smtClean="0"/>
              <a:t>The performance of the collective workforce is largely a result of management decisions.   The performance of individual is a result of interactions between managers and/or supervisors and the individual health worker (other factors are involved, but don’t go into too much depth when making this point). (</a:t>
            </a:r>
            <a:r>
              <a:rPr lang="en-GB" b="1" baseline="0" dirty="0" smtClean="0"/>
              <a:t>Note:</a:t>
            </a:r>
            <a:r>
              <a:rPr lang="en-GB" b="0" baseline="0" dirty="0" smtClean="0"/>
              <a:t> this seems to be a difficult concept to get across, but don’t spend too much time on it.  It will come up again in </a:t>
            </a:r>
            <a:r>
              <a:rPr lang="en-GB" b="0" baseline="0" dirty="0" smtClean="0"/>
              <a:t>later </a:t>
            </a:r>
            <a:r>
              <a:rPr lang="en-GB" b="0" baseline="0" dirty="0" smtClean="0"/>
              <a:t>and may make more sense by then). </a:t>
            </a:r>
          </a:p>
          <a:p>
            <a:pPr marL="0" indent="0">
              <a:buNone/>
            </a:pPr>
            <a:endParaRPr lang="en-GB" b="0" baseline="0" dirty="0" smtClean="0"/>
          </a:p>
          <a:p>
            <a:pPr marL="0" indent="0">
              <a:buNone/>
            </a:pPr>
            <a:r>
              <a:rPr lang="en-GB" b="0" baseline="0" dirty="0" smtClean="0"/>
              <a:t>2. The services delivered within the district are the result of actions carried out by clinical staff, managers (including supervisors) and support staff (drivers, security guards, administrative clerks </a:t>
            </a:r>
            <a:r>
              <a:rPr lang="en-GB" b="0" baseline="0" dirty="0" smtClean="0"/>
              <a:t>etc.)  </a:t>
            </a:r>
            <a:r>
              <a:rPr lang="en-GB" b="0" baseline="0" dirty="0" smtClean="0"/>
              <a:t>It is therefore necessary to manage the performance of all three groups, not just clinical staff. </a:t>
            </a:r>
            <a:r>
              <a:rPr lang="en-GB" b="1" baseline="0" dirty="0" smtClean="0"/>
              <a:t>Ask </a:t>
            </a:r>
            <a:r>
              <a:rPr lang="en-GB" b="0" baseline="0" dirty="0" smtClean="0"/>
              <a:t>what the impact of the poor performance of a group of support </a:t>
            </a:r>
            <a:r>
              <a:rPr lang="en-GB" b="0" baseline="0" dirty="0" smtClean="0"/>
              <a:t>staff, for example administrative clerks, </a:t>
            </a:r>
            <a:r>
              <a:rPr lang="en-GB" b="0" baseline="0" dirty="0" smtClean="0"/>
              <a:t>on service delivery might be to confirm the importance of including all groups of staff in performance management.</a:t>
            </a:r>
            <a:br>
              <a:rPr lang="en-GB" b="0" baseline="0" dirty="0" smtClean="0"/>
            </a:br>
            <a:endParaRPr lang="en-GB" b="0" baseline="0" dirty="0" smtClean="0"/>
          </a:p>
          <a:p>
            <a:pPr marL="0" indent="0">
              <a:buNone/>
            </a:pPr>
            <a:r>
              <a:rPr lang="en-GB" b="0" baseline="0" dirty="0" smtClean="0"/>
              <a:t>3. </a:t>
            </a:r>
            <a:r>
              <a:rPr lang="en-GB" dirty="0" smtClean="0"/>
              <a:t>There is no performance without staff! Managers need to do their best to ensure posts are filled – including in remoter facilities – with staff who have the right competencies,</a:t>
            </a:r>
            <a:r>
              <a:rPr lang="en-GB" baseline="0" dirty="0" smtClean="0"/>
              <a:t> so their effort can be transformed into performance (this is an example of managing the collective workforce).  Even if the right staff are posted, some may often be absent (this may be for other tasks, training, annual leave – or the absence may not have been sanctioned) and there is no possibility of effort being transformed into performance.  Managers may need to take actions to reduce staff absence (this is an example of managing the individual). </a:t>
            </a:r>
            <a:r>
              <a:rPr lang="en-GB" b="1" baseline="0" dirty="0" smtClean="0"/>
              <a:t>Use </a:t>
            </a:r>
            <a:r>
              <a:rPr lang="en-GB" b="0" baseline="0" dirty="0" smtClean="0"/>
              <a:t>any </a:t>
            </a:r>
            <a:r>
              <a:rPr lang="en-GB" b="0" baseline="0" dirty="0" smtClean="0"/>
              <a:t>relevant examples of the problems of availability of staff from the presentations on Day 1.</a:t>
            </a:r>
            <a:br>
              <a:rPr lang="en-GB" b="0" baseline="0" dirty="0" smtClean="0"/>
            </a:br>
            <a:endParaRPr lang="en-GB" b="0" baseline="0" dirty="0" smtClean="0"/>
          </a:p>
          <a:p>
            <a:pPr marL="0" indent="0">
              <a:buNone/>
            </a:pPr>
            <a:r>
              <a:rPr lang="en-GB" b="0" baseline="0" dirty="0" smtClean="0"/>
              <a:t>4. Assuming staff are in post and are available for work, it is possible to address performance in terms of the quality and quantity (this relates to efficiency of the way staff work or are used) of work output. </a:t>
            </a:r>
            <a:r>
              <a:rPr lang="en-GB" b="1" baseline="0" dirty="0" smtClean="0"/>
              <a:t>Use </a:t>
            </a:r>
            <a:r>
              <a:rPr lang="en-GB" b="0" baseline="0" dirty="0" smtClean="0"/>
              <a:t>examples </a:t>
            </a:r>
            <a:r>
              <a:rPr lang="en-GB" b="0" baseline="0" dirty="0" smtClean="0"/>
              <a:t>from the presentations on Day 1 of problems of both quality and quantity of work output.</a:t>
            </a:r>
            <a:r>
              <a:rPr lang="en-GB" baseline="0" dirty="0" smtClean="0"/>
              <a:t/>
            </a:r>
            <a:br>
              <a:rPr lang="en-GB" baseline="0" dirty="0" smtClean="0"/>
            </a:br>
            <a:endParaRPr lang="en-GB" baseline="0" dirty="0" smtClean="0"/>
          </a:p>
          <a:p>
            <a:pPr marL="0" indent="0">
              <a:buNone/>
            </a:pPr>
            <a:r>
              <a:rPr lang="en-GB" dirty="0" smtClean="0"/>
              <a:t>There are a range of </a:t>
            </a:r>
            <a:r>
              <a:rPr lang="en-GB" sz="1200" dirty="0" smtClean="0"/>
              <a:t>human</a:t>
            </a:r>
            <a:r>
              <a:rPr lang="en-GB" sz="1200" baseline="0" dirty="0" smtClean="0"/>
              <a:t> resources</a:t>
            </a:r>
            <a:r>
              <a:rPr lang="en-GB" sz="1200" dirty="0" smtClean="0"/>
              <a:t> </a:t>
            </a:r>
            <a:r>
              <a:rPr lang="en-GB" dirty="0" smtClean="0"/>
              <a:t>interventions </a:t>
            </a:r>
            <a:r>
              <a:rPr lang="en-GB" dirty="0" smtClean="0"/>
              <a:t>that</a:t>
            </a:r>
            <a:r>
              <a:rPr lang="en-GB" baseline="0" dirty="0" smtClean="0"/>
              <a:t> can be used to address workforce performance problems.  It is sometimes useful to divide these into those that address the collective workforce (e.g. availability of staff in terms of right number, skills, in the right place) and those that address the performance of individuals.  We start with addressing the collective workforce.</a:t>
            </a:r>
          </a:p>
          <a:p>
            <a:endParaRPr lang="en-GB"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4</a:t>
            </a:fld>
            <a:endParaRPr lang="en-GB"/>
          </a:p>
        </p:txBody>
      </p:sp>
    </p:spTree>
    <p:extLst>
      <p:ext uri="{BB962C8B-B14F-4D97-AF65-F5344CB8AC3E}">
        <p14:creationId xmlns:p14="http://schemas.microsoft.com/office/powerpoint/2010/main" val="2007210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806897-BEE6-4893-A73D-3EA9E0FD703A}" type="slidenum">
              <a:rPr lang="en-GB"/>
              <a:pPr/>
              <a:t>5</a:t>
            </a:fld>
            <a:endParaRPr lang="en-GB"/>
          </a:p>
        </p:txBody>
      </p:sp>
      <p:sp>
        <p:nvSpPr>
          <p:cNvPr id="66562" name="Rectangle 2"/>
          <p:cNvSpPr>
            <a:spLocks noGrp="1" noRot="1" noChangeAspect="1" noChangeArrowheads="1" noTextEdit="1"/>
          </p:cNvSpPr>
          <p:nvPr>
            <p:ph type="sldImg"/>
          </p:nvPr>
        </p:nvSpPr>
        <p:spPr>
          <a:xfrm>
            <a:off x="917575" y="742950"/>
            <a:ext cx="4964113" cy="3724275"/>
          </a:xfrm>
          <a:ln/>
        </p:spPr>
      </p:sp>
      <p:sp>
        <p:nvSpPr>
          <p:cNvPr id="66563" name="Rectangle 3"/>
          <p:cNvSpPr>
            <a:spLocks noGrp="1" noChangeArrowheads="1"/>
          </p:cNvSpPr>
          <p:nvPr>
            <p:ph type="body" idx="1"/>
          </p:nvPr>
        </p:nvSpPr>
        <p:spPr>
          <a:xfrm>
            <a:off x="907932" y="4716877"/>
            <a:ext cx="4981815" cy="4465263"/>
          </a:xfrm>
        </p:spPr>
        <p:txBody>
          <a:bodyPr>
            <a:normAutofit fontScale="77500" lnSpcReduction="20000"/>
          </a:bodyPr>
          <a:lstStyle/>
          <a:p>
            <a:r>
              <a:rPr lang="en-GB" altLang="zh-CN" dirty="0" smtClean="0"/>
              <a:t>This diagram</a:t>
            </a:r>
            <a:r>
              <a:rPr lang="en-GB" altLang="zh-CN" baseline="0" dirty="0" smtClean="0"/>
              <a:t> shows </a:t>
            </a:r>
            <a:r>
              <a:rPr lang="en-GB" altLang="zh-CN" baseline="0" dirty="0" smtClean="0"/>
              <a:t>the </a:t>
            </a:r>
            <a:r>
              <a:rPr lang="en-GB" altLang="zh-CN" baseline="0" dirty="0" smtClean="0"/>
              <a:t>organisation in the blue disc.  Think of this as the district as a whole.  There are </a:t>
            </a:r>
            <a:r>
              <a:rPr lang="en-GB" altLang="zh-CN" baseline="0" dirty="0" smtClean="0"/>
              <a:t>six </a:t>
            </a:r>
            <a:r>
              <a:rPr lang="en-GB" altLang="zh-CN" baseline="0" dirty="0" smtClean="0"/>
              <a:t>broad ways in which the number of staff can be increased (or decreased, in some cases).  This provides ideas of the sort of strategies that could be selected, though some may not be appropriate to the district level.  We will go into more detail later in the </a:t>
            </a:r>
            <a:r>
              <a:rPr lang="en-GB" altLang="zh-CN" baseline="0" dirty="0" smtClean="0"/>
              <a:t>process, at the second stakeholder workshop.</a:t>
            </a:r>
            <a:endParaRPr lang="en-GB" altLang="zh-CN" baseline="0" dirty="0" smtClean="0"/>
          </a:p>
          <a:p>
            <a:endParaRPr lang="en-GB" altLang="zh-CN" baseline="0" dirty="0" smtClean="0"/>
          </a:p>
          <a:p>
            <a:pPr marL="228600" indent="-228600">
              <a:buAutoNum type="arabicPeriod"/>
            </a:pPr>
            <a:r>
              <a:rPr lang="en-GB" altLang="zh-CN" baseline="0" dirty="0" smtClean="0"/>
              <a:t>Increase entrants: possible strategies include training more staff, recruiting more staff (if finances allow), getting staff transferred from other districts/institutions, contracting retired staff.</a:t>
            </a:r>
          </a:p>
          <a:p>
            <a:pPr marL="228600" indent="-228600">
              <a:buAutoNum type="arabicPeriod"/>
            </a:pPr>
            <a:r>
              <a:rPr lang="en-GB" altLang="zh-CN" baseline="0" dirty="0" smtClean="0"/>
              <a:t>Improve distribution: this does not increase the overall number of staff, but gets them “in the right place” to allow more equitable service delivery.  </a:t>
            </a:r>
            <a:r>
              <a:rPr lang="en-GB" altLang="zh-CN" baseline="0" dirty="0" smtClean="0"/>
              <a:t>Sometimes </a:t>
            </a:r>
            <a:r>
              <a:rPr lang="en-GB" altLang="zh-CN" baseline="0" dirty="0" smtClean="0"/>
              <a:t>there is a surplus in urban areas and staff are underemployed.  Better distribution therefore may result in more efficient use of the collective workforce.  Possible strategies include: use of incentives to attract to and/or retain in rural areas; staff rotation or temporary placements; improving living and/or working conditions in rural areas to attract and retain staff; </a:t>
            </a:r>
            <a:r>
              <a:rPr lang="en-GB" altLang="zh-CN" baseline="0" dirty="0" smtClean="0"/>
              <a:t>and including </a:t>
            </a:r>
            <a:r>
              <a:rPr lang="en-GB" altLang="zh-CN" baseline="0" dirty="0" smtClean="0"/>
              <a:t>rural placement as part of a contract for attending training.</a:t>
            </a:r>
          </a:p>
          <a:p>
            <a:pPr marL="228600" indent="-228600">
              <a:buAutoNum type="arabicPeriod"/>
            </a:pPr>
            <a:r>
              <a:rPr lang="en-GB" altLang="zh-CN" baseline="0" dirty="0" smtClean="0"/>
              <a:t>Improve productivity: again, this does not increase the overall number of staff, but there will be increased output (number of tasks carried out) from the existing staff, reducing the need for more staff.  Productivity will be discussed in the next section.</a:t>
            </a:r>
          </a:p>
          <a:p>
            <a:pPr marL="228600" indent="-228600">
              <a:buAutoNum type="arabicPeriod"/>
            </a:pPr>
            <a:r>
              <a:rPr lang="en-GB" altLang="zh-CN" baseline="0" dirty="0" smtClean="0"/>
              <a:t>Reduce losses: There is no point in increasing the number of entrants, if lots of staff are leaving.  Retention strategies include developing career opportunities within the district; sponsoring further training with bonding; job redesign to improve job satisfaction.  </a:t>
            </a:r>
          </a:p>
          <a:p>
            <a:pPr marL="228600" indent="-228600">
              <a:buAutoNum type="arabicPeriod"/>
            </a:pPr>
            <a:r>
              <a:rPr lang="en-GB" altLang="zh-CN" baseline="0" dirty="0" smtClean="0"/>
              <a:t>Changing skills mix (including the use of volunteers).  This relates to the distribution of tasks (currently referred to as “task shifting”) to make better use of the existing workforce.  For example, non-clinical staff could take on counselling tasks in a Voluntary Counselling and Testing service, to allow clinical staff to concentrate on tasks requiring their often scarce sets of skills.  This means that it might be possible to improve the productivity of the existing workforce.  Volunteers may also be used to carry out certain </a:t>
            </a:r>
            <a:r>
              <a:rPr lang="en-GB" altLang="zh-CN" baseline="0" dirty="0" smtClean="0"/>
              <a:t>tasks.</a:t>
            </a:r>
          </a:p>
          <a:p>
            <a:pPr marL="228600" indent="-228600">
              <a:buAutoNum type="arabicPeriod"/>
            </a:pPr>
            <a:r>
              <a:rPr lang="en-GB" altLang="zh-CN" dirty="0" smtClean="0"/>
              <a:t>Developing </a:t>
            </a:r>
            <a:r>
              <a:rPr lang="en-GB" altLang="zh-CN" dirty="0" smtClean="0"/>
              <a:t>partnerships with other providers:</a:t>
            </a:r>
            <a:r>
              <a:rPr lang="en-GB" altLang="zh-CN" baseline="0" dirty="0" smtClean="0"/>
              <a:t> this may involve sharing work by mutual agreement or contracting out services.  This will not increase the number </a:t>
            </a:r>
            <a:r>
              <a:rPr lang="en-GB" altLang="zh-CN" baseline="0" dirty="0" smtClean="0"/>
              <a:t>of staff </a:t>
            </a:r>
            <a:r>
              <a:rPr lang="en-GB" altLang="zh-CN" baseline="0" dirty="0" smtClean="0"/>
              <a:t>managed by the </a:t>
            </a:r>
            <a:r>
              <a:rPr lang="en-GB" altLang="zh-CN" baseline="0" dirty="0" smtClean="0"/>
              <a:t>District Health Management Team, </a:t>
            </a:r>
            <a:r>
              <a:rPr lang="en-GB" altLang="zh-CN" baseline="0" dirty="0" smtClean="0"/>
              <a:t>but it may be making better use of the overall health workforce (government, faith-based organisations, NGOs)</a:t>
            </a:r>
          </a:p>
          <a:p>
            <a:endParaRPr lang="en-GB" altLang="zh-CN" baseline="0" dirty="0" smtClean="0"/>
          </a:p>
          <a:p>
            <a:r>
              <a:rPr lang="en-GB" altLang="zh-CN" baseline="0" dirty="0" smtClean="0"/>
              <a:t>Most of the </a:t>
            </a:r>
            <a:r>
              <a:rPr lang="en-GB" altLang="zh-CN" baseline="0" dirty="0" smtClean="0"/>
              <a:t>six </a:t>
            </a:r>
            <a:r>
              <a:rPr lang="en-GB" altLang="zh-CN" baseline="0" dirty="0" smtClean="0"/>
              <a:t>areas discussed could be called </a:t>
            </a:r>
            <a:r>
              <a:rPr lang="en-GB" sz="1200" dirty="0" smtClean="0"/>
              <a:t>human</a:t>
            </a:r>
            <a:r>
              <a:rPr lang="en-GB" sz="1200" baseline="0" dirty="0" smtClean="0"/>
              <a:t> resources</a:t>
            </a:r>
            <a:r>
              <a:rPr lang="en-GB" altLang="zh-CN" baseline="0" dirty="0" smtClean="0"/>
              <a:t> </a:t>
            </a:r>
            <a:r>
              <a:rPr lang="en-GB" altLang="zh-CN" baseline="0" dirty="0" smtClean="0"/>
              <a:t>strategies (show red oval).  Improving productivity may involve increasing availability of supplies or equipment.  These are wider health systems areas.  Partnership and contracting are also wider health systems strategies (show green oval).</a:t>
            </a:r>
          </a:p>
          <a:p>
            <a:endParaRPr lang="en-GB" altLang="zh-CN" baseline="0" dirty="0" smtClean="0"/>
          </a:p>
          <a:p>
            <a:r>
              <a:rPr lang="en-GB" altLang="zh-CN" baseline="0" dirty="0" smtClean="0"/>
              <a:t>As we have said before, we are trying to use a mixture of both </a:t>
            </a:r>
            <a:r>
              <a:rPr lang="en-GB" sz="1200" dirty="0" smtClean="0"/>
              <a:t>human</a:t>
            </a:r>
            <a:r>
              <a:rPr lang="en-GB" sz="1200" baseline="0" dirty="0" smtClean="0"/>
              <a:t> resources</a:t>
            </a:r>
            <a:r>
              <a:rPr lang="en-GB" altLang="zh-CN" baseline="0" dirty="0" smtClean="0"/>
              <a:t> </a:t>
            </a:r>
            <a:r>
              <a:rPr lang="en-GB" altLang="zh-CN" baseline="0" dirty="0" smtClean="0"/>
              <a:t>and </a:t>
            </a:r>
            <a:r>
              <a:rPr lang="en-GB" altLang="zh-CN" baseline="0" dirty="0" smtClean="0"/>
              <a:t>health systems </a:t>
            </a:r>
            <a:r>
              <a:rPr lang="en-GB" altLang="zh-CN" baseline="0" dirty="0" smtClean="0"/>
              <a:t>strategies to improve workforce performance.  We have just discussed strategies for getting enough staff with the right competencies in the right place.  Next we will discuss the performance in the job.</a:t>
            </a:r>
            <a:endParaRPr lang="en-GB" altLang="zh-CN" dirty="0" smtClean="0"/>
          </a:p>
          <a:p>
            <a:endParaRPr lang="en-GB" altLang="zh-CN" dirty="0" smtClean="0"/>
          </a:p>
          <a:p>
            <a:endParaRPr lang="en-GB" altLang="zh-CN" dirty="0" smtClean="0"/>
          </a:p>
          <a:p>
            <a:endParaRPr lang="en-GB" altLang="zh-CN" dirty="0"/>
          </a:p>
        </p:txBody>
      </p:sp>
    </p:spTree>
    <p:extLst>
      <p:ext uri="{BB962C8B-B14F-4D97-AF65-F5344CB8AC3E}">
        <p14:creationId xmlns:p14="http://schemas.microsoft.com/office/powerpoint/2010/main" val="2517570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6588" y="247650"/>
            <a:ext cx="5422900" cy="4068763"/>
          </a:xfrm>
        </p:spPr>
      </p:sp>
      <p:sp>
        <p:nvSpPr>
          <p:cNvPr id="3" name="Notes Placeholder 2"/>
          <p:cNvSpPr>
            <a:spLocks noGrp="1"/>
          </p:cNvSpPr>
          <p:nvPr>
            <p:ph type="body" idx="1"/>
          </p:nvPr>
        </p:nvSpPr>
        <p:spPr/>
        <p:txBody>
          <a:bodyPr>
            <a:normAutofit fontScale="92500" lnSpcReduction="20000"/>
          </a:bodyPr>
          <a:lstStyle/>
          <a:p>
            <a:r>
              <a:rPr lang="en-GB" dirty="0" smtClean="0"/>
              <a:t>Unlike other resource</a:t>
            </a:r>
            <a:r>
              <a:rPr lang="en-GB" baseline="0" dirty="0" smtClean="0"/>
              <a:t>s in the health system, people make choices about what they do and how they do it.  It sometimes difficult to understand how these choices are made.  But they are usually quite rational.  The simple model we are about to discuss helps us to understand how the choices might be made – and therefore what strategies might be useful for influencing these choices.</a:t>
            </a:r>
          </a:p>
          <a:p>
            <a:endParaRPr lang="en-GB" baseline="0" dirty="0" smtClean="0"/>
          </a:p>
          <a:p>
            <a:r>
              <a:rPr lang="en-GB" baseline="0" dirty="0" smtClean="0"/>
              <a:t>We start with the person putting in </a:t>
            </a:r>
            <a:r>
              <a:rPr lang="en-GB" b="1" baseline="0" dirty="0" smtClean="0"/>
              <a:t>effort</a:t>
            </a:r>
            <a:r>
              <a:rPr lang="en-GB" baseline="0" dirty="0" smtClean="0"/>
              <a:t> (of course this is not possible, if they are absent!).  The effort will be translated into desired </a:t>
            </a:r>
            <a:r>
              <a:rPr lang="en-GB" b="1" baseline="0" dirty="0" smtClean="0"/>
              <a:t>performance</a:t>
            </a:r>
            <a:r>
              <a:rPr lang="en-GB" baseline="0" dirty="0" smtClean="0"/>
              <a:t> (</a:t>
            </a:r>
            <a:r>
              <a:rPr lang="en-GB" baseline="0" dirty="0" smtClean="0"/>
              <a:t>i.e. </a:t>
            </a:r>
            <a:r>
              <a:rPr lang="en-GB" baseline="0" dirty="0" smtClean="0"/>
              <a:t>to deliver planned services), if the following three conditions are met. 1. Direction: knowing what they should do through clear job descriptions, </a:t>
            </a:r>
            <a:r>
              <a:rPr lang="en-GB" baseline="0" dirty="0" err="1" smtClean="0"/>
              <a:t>workplans</a:t>
            </a:r>
            <a:r>
              <a:rPr lang="en-GB" baseline="0" dirty="0" smtClean="0"/>
              <a:t>, planning meetings, targets </a:t>
            </a:r>
            <a:r>
              <a:rPr lang="en-GB" baseline="0" dirty="0" smtClean="0"/>
              <a:t>etc.) </a:t>
            </a:r>
            <a:r>
              <a:rPr lang="en-GB" baseline="0" dirty="0" smtClean="0"/>
              <a:t>2. competencies (including knowledge, skills and attitude) to enable them to carry out the task with confidence; 3. Resources: the equipment and supplies to do the job.   </a:t>
            </a:r>
          </a:p>
          <a:p>
            <a:endParaRPr lang="en-GB" baseline="0" dirty="0" smtClean="0"/>
          </a:p>
          <a:p>
            <a:r>
              <a:rPr lang="en-GB" baseline="0" dirty="0" smtClean="0"/>
              <a:t>The level of performance achieved will result in some kind of ‘reward’ – or sometimes sanction or punishment.  Some rewards come the job itself (which is why it is called </a:t>
            </a:r>
            <a:r>
              <a:rPr lang="en-GB" b="1" baseline="0" dirty="0" smtClean="0"/>
              <a:t>intrinsic</a:t>
            </a:r>
            <a:r>
              <a:rPr lang="en-GB" b="0" baseline="0" dirty="0" smtClean="0"/>
              <a:t>) </a:t>
            </a:r>
            <a:r>
              <a:rPr lang="en-GB" baseline="0" dirty="0" smtClean="0"/>
              <a:t>– the feeling of having done a job well, of helping other people – sometimes referred to as job satisfaction.  Some reward comes from outside the job (</a:t>
            </a:r>
            <a:r>
              <a:rPr lang="en-GB" b="1" baseline="0" dirty="0" smtClean="0"/>
              <a:t>extrinsic</a:t>
            </a:r>
            <a:r>
              <a:rPr lang="en-GB" b="0" baseline="0" dirty="0" smtClean="0"/>
              <a:t>) and may include praise from the supervisor, financial incentives, increased chance of promotion; this may also include ‘sanctions’ such as criticism by the manager, reduced chance of promotions and withholding of financial incentives.  Different people look for different mixes of intrinsic and extrinsic reward – and this may change over their working life-time.</a:t>
            </a:r>
          </a:p>
          <a:p>
            <a:endParaRPr lang="en-GB" b="0" baseline="0" dirty="0" smtClean="0"/>
          </a:p>
          <a:p>
            <a:r>
              <a:rPr lang="en-GB" b="0" baseline="0" dirty="0" smtClean="0"/>
              <a:t>If people get the rewards (intrinsic and/or extrinsic) they think they deserve as a result of their performance, they will continue to maintain their level of effort – or may wish to increase it.  If staff cannot see any connection between their performance and the rewards they get (unless intrinsic rewards are the most important) they tend to reduce their effort as the system is not seen as fair.</a:t>
            </a:r>
          </a:p>
          <a:p>
            <a:endParaRPr lang="en-GB" b="0" baseline="0" dirty="0" smtClean="0"/>
          </a:p>
          <a:p>
            <a:r>
              <a:rPr lang="en-GB" b="0" baseline="0" dirty="0" smtClean="0"/>
              <a:t>Most of the areas in this diagram that indicate where improvements to the system could be made relate to </a:t>
            </a:r>
            <a:r>
              <a:rPr lang="en-GB" sz="1200" dirty="0" smtClean="0"/>
              <a:t>human</a:t>
            </a:r>
            <a:r>
              <a:rPr lang="en-GB" sz="1200" baseline="0" dirty="0" smtClean="0"/>
              <a:t> resources</a:t>
            </a:r>
            <a:r>
              <a:rPr lang="en-GB" b="0" baseline="0" dirty="0" smtClean="0"/>
              <a:t> </a:t>
            </a:r>
            <a:r>
              <a:rPr lang="en-GB" b="0" baseline="0" dirty="0" smtClean="0"/>
              <a:t>strategies </a:t>
            </a:r>
            <a:r>
              <a:rPr lang="en-GB" b="0" baseline="0" dirty="0" smtClean="0"/>
              <a:t>e.g. </a:t>
            </a:r>
            <a:r>
              <a:rPr lang="en-GB" b="0" baseline="0" dirty="0" smtClean="0"/>
              <a:t>providing job descriptions, improving competences, providing rewards.  Health systems strategies – such as effective work planning, ensuring necessary resources are available – are also needed.</a:t>
            </a:r>
          </a:p>
          <a:p>
            <a:endParaRPr lang="en-GB" i="1" u="none" dirty="0"/>
          </a:p>
        </p:txBody>
      </p:sp>
      <p:sp>
        <p:nvSpPr>
          <p:cNvPr id="4" name="Slide Number Placeholder 3"/>
          <p:cNvSpPr>
            <a:spLocks noGrp="1"/>
          </p:cNvSpPr>
          <p:nvPr>
            <p:ph type="sldNum" sz="quarter" idx="10"/>
          </p:nvPr>
        </p:nvSpPr>
        <p:spPr/>
        <p:txBody>
          <a:bodyPr/>
          <a:lstStyle/>
          <a:p>
            <a:fld id="{97CB9844-06C3-4822-82EB-10BA51B0C37C}" type="slidenum">
              <a:rPr lang="en-US" smtClean="0"/>
              <a:pPr/>
              <a:t>6</a:t>
            </a:fld>
            <a:endParaRPr lang="en-US"/>
          </a:p>
        </p:txBody>
      </p:sp>
    </p:spTree>
    <p:extLst>
      <p:ext uri="{BB962C8B-B14F-4D97-AF65-F5344CB8AC3E}">
        <p14:creationId xmlns:p14="http://schemas.microsoft.com/office/powerpoint/2010/main" val="2669406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the areas we need</a:t>
            </a:r>
            <a:r>
              <a:rPr lang="en-GB" baseline="0" dirty="0" smtClean="0"/>
              <a:t> to concentrate on when managing workforce performance are:</a:t>
            </a:r>
          </a:p>
          <a:p>
            <a:endParaRPr lang="en-GB" baseline="0" dirty="0" smtClean="0"/>
          </a:p>
          <a:p>
            <a:pPr marL="171450" indent="-171450" algn="l">
              <a:buFont typeface="Arial" pitchFamily="34" charset="0"/>
              <a:buChar char="•"/>
            </a:pPr>
            <a:r>
              <a:rPr lang="en-GB" baseline="0" dirty="0" smtClean="0"/>
              <a:t>Staff availability (both ensuring sufficient staff are posted and at post)</a:t>
            </a:r>
          </a:p>
          <a:p>
            <a:pPr marL="171450" indent="-171450" algn="l">
              <a:buFont typeface="Arial" pitchFamily="34" charset="0"/>
              <a:buChar char="•"/>
            </a:pPr>
            <a:r>
              <a:rPr lang="en-GB" baseline="0" dirty="0" smtClean="0"/>
              <a:t>Staff are clear what needs to be done (direction)</a:t>
            </a:r>
          </a:p>
          <a:p>
            <a:pPr marL="171450" indent="-171450" algn="l">
              <a:buFont typeface="Arial" pitchFamily="34" charset="0"/>
              <a:buChar char="•"/>
            </a:pPr>
            <a:r>
              <a:rPr lang="en-GB" baseline="0" dirty="0" smtClean="0"/>
              <a:t>They have the skills, knowledge and attitudes appropriate for carrying out the tasks</a:t>
            </a:r>
          </a:p>
          <a:p>
            <a:pPr marL="171450" indent="-171450" algn="l">
              <a:buFont typeface="Arial" pitchFamily="34" charset="0"/>
              <a:buChar char="•"/>
            </a:pPr>
            <a:r>
              <a:rPr lang="en-GB" baseline="0" dirty="0" smtClean="0"/>
              <a:t>And the resources</a:t>
            </a:r>
          </a:p>
          <a:p>
            <a:pPr marL="171450" indent="-171450" algn="l">
              <a:buFont typeface="Arial" pitchFamily="34" charset="0"/>
              <a:buChar char="•"/>
            </a:pPr>
            <a:r>
              <a:rPr lang="en-GB" baseline="0" dirty="0" smtClean="0"/>
              <a:t>Rewards and sanctions need to appropriate to the staff</a:t>
            </a:r>
          </a:p>
          <a:p>
            <a:pPr marL="171450" indent="-171450" algn="l">
              <a:buFont typeface="Arial" pitchFamily="34" charset="0"/>
              <a:buChar char="•"/>
            </a:pPr>
            <a:r>
              <a:rPr lang="en-GB" baseline="0" dirty="0" smtClean="0"/>
              <a:t>And need to be perceived by them as being fair – so systems need to be transparent.</a:t>
            </a:r>
          </a:p>
          <a:p>
            <a:pPr marL="171450" indent="-171450" algn="l">
              <a:buFont typeface="Arial" pitchFamily="34" charset="0"/>
              <a:buChar char="•"/>
            </a:pPr>
            <a:r>
              <a:rPr lang="en-GB" baseline="0" dirty="0" smtClean="0"/>
              <a:t>Other health systems components (e.g. resources) are important for supporting workforce performance </a:t>
            </a:r>
          </a:p>
          <a:p>
            <a:pPr marL="171450" indent="-171450" algn="l">
              <a:buFont typeface="Arial" pitchFamily="34" charset="0"/>
              <a:buChar char="•"/>
            </a:pPr>
            <a:endParaRPr lang="en-GB" baseline="0" dirty="0" smtClean="0"/>
          </a:p>
        </p:txBody>
      </p:sp>
      <p:sp>
        <p:nvSpPr>
          <p:cNvPr id="4" name="Slide Number Placeholder 3"/>
          <p:cNvSpPr>
            <a:spLocks noGrp="1"/>
          </p:cNvSpPr>
          <p:nvPr>
            <p:ph type="sldNum" sz="quarter" idx="10"/>
          </p:nvPr>
        </p:nvSpPr>
        <p:spPr/>
        <p:txBody>
          <a:bodyPr/>
          <a:lstStyle/>
          <a:p>
            <a:fld id="{FDFAD004-BC5E-405D-A1ED-B131E0A507C0}" type="slidenum">
              <a:rPr lang="en-GB" smtClean="0"/>
              <a:pPr/>
              <a:t>7</a:t>
            </a:fld>
            <a:endParaRPr lang="en-GB"/>
          </a:p>
        </p:txBody>
      </p:sp>
    </p:spTree>
    <p:extLst>
      <p:ext uri="{BB962C8B-B14F-4D97-AF65-F5344CB8AC3E}">
        <p14:creationId xmlns:p14="http://schemas.microsoft.com/office/powerpoint/2010/main" val="2607443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b="0" kern="1200" dirty="0" smtClean="0">
                <a:solidFill>
                  <a:schemeClr val="tx1"/>
                </a:solidFill>
                <a:latin typeface="Arial" charset="0"/>
                <a:ea typeface="ヒラギノ角ゴ Pro W3" pitchFamily="1" charset="-128"/>
                <a:cs typeface="+mn-cs"/>
              </a:rPr>
              <a:t>The concept of using</a:t>
            </a:r>
            <a:r>
              <a:rPr lang="en-GB" sz="1200" b="0" kern="1200" baseline="0" dirty="0" smtClean="0">
                <a:solidFill>
                  <a:schemeClr val="tx1"/>
                </a:solidFill>
                <a:latin typeface="Arial" charset="0"/>
                <a:ea typeface="ヒラギノ角ゴ Pro W3" pitchFamily="1" charset="-128"/>
                <a:cs typeface="+mn-cs"/>
              </a:rPr>
              <a:t> several strategies together to achieve an objective in the area of </a:t>
            </a:r>
            <a:r>
              <a:rPr lang="en-GB" sz="1200" b="0" kern="1200" baseline="0" dirty="0" smtClean="0">
                <a:solidFill>
                  <a:schemeClr val="tx1"/>
                </a:solidFill>
                <a:latin typeface="Arial" charset="0"/>
                <a:ea typeface="ヒラギノ角ゴ Pro W3" pitchFamily="1" charset="-128"/>
                <a:cs typeface="+mn-cs"/>
              </a:rPr>
              <a:t>human resources </a:t>
            </a:r>
            <a:r>
              <a:rPr lang="en-GB" sz="1200" b="0" kern="1200" baseline="0" dirty="0" smtClean="0">
                <a:solidFill>
                  <a:schemeClr val="tx1"/>
                </a:solidFill>
                <a:latin typeface="Arial" charset="0"/>
                <a:ea typeface="ヒラギノ角ゴ Pro W3" pitchFamily="1" charset="-128"/>
                <a:cs typeface="+mn-cs"/>
              </a:rPr>
              <a:t>management is referred to as ‘bundling’.  This comes from the view that no single strategy will solve a problem in the long term.  This is partly because there may be several causes of the problem that all need to be addressed (so poor performance might be due to lack of certain skills but also because staff are unclear what tasks they should be performing).  Or strategies may solve a problem in the short term (e.g. financial incentives), but other strategies are needed to solve the problem in the longer term (e.g. policy change).  So,</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dirty="0" smtClean="0"/>
              <a:t>There is</a:t>
            </a:r>
            <a:r>
              <a:rPr lang="en-GB" baseline="0" dirty="0" smtClean="0"/>
              <a:t> </a:t>
            </a:r>
            <a:r>
              <a:rPr lang="en-GB" dirty="0" smtClean="0"/>
              <a:t>no single magic bullet for a sustainable </a:t>
            </a:r>
            <a:r>
              <a:rPr lang="en-GB" dirty="0" smtClean="0"/>
              <a:t>solution.</a:t>
            </a:r>
            <a:endParaRPr lang="en-GB" dirty="0" smtClean="0"/>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dirty="0" smtClean="0"/>
              <a:t>A coordinated set of strategies (strategies that support each other</a:t>
            </a:r>
            <a:r>
              <a:rPr lang="en-GB" baseline="0" dirty="0" smtClean="0"/>
              <a:t> e.g. training used with follow-up supervision) will have greater impact than single strategies</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baseline="0" dirty="0" smtClean="0"/>
              <a:t>It’s not just a matter of having more strategies – we need to avoid having contradictory strategies (the deadly combination) like trying to develop team work at the same time as introducing individual performance pay.</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baseline="0" dirty="0" smtClean="0"/>
              <a:t>We have seen that strategies from wider health systems components may need to be included in the bundles.  While the idea of bundles of </a:t>
            </a:r>
            <a:r>
              <a:rPr lang="en-GB" sz="1200" dirty="0" smtClean="0"/>
              <a:t>human</a:t>
            </a:r>
            <a:r>
              <a:rPr lang="en-GB" sz="1200" baseline="0" dirty="0" smtClean="0"/>
              <a:t> resources</a:t>
            </a:r>
            <a:r>
              <a:rPr lang="en-GB" sz="1200" dirty="0" smtClean="0"/>
              <a:t> </a:t>
            </a:r>
            <a:r>
              <a:rPr lang="en-GB" baseline="0" dirty="0" smtClean="0"/>
              <a:t> </a:t>
            </a:r>
            <a:r>
              <a:rPr lang="en-GB" baseline="0" dirty="0" smtClean="0"/>
              <a:t>strategies has been around for quite a long time, the inclusion of </a:t>
            </a:r>
            <a:r>
              <a:rPr lang="en-GB" baseline="0" dirty="0" smtClean="0"/>
              <a:t>health systems </a:t>
            </a:r>
            <a:r>
              <a:rPr lang="en-GB" baseline="0" dirty="0" smtClean="0"/>
              <a:t>strategies is, as far as we know, </a:t>
            </a:r>
            <a:r>
              <a:rPr lang="en-GB" b="1" baseline="0" dirty="0" smtClean="0"/>
              <a:t>new</a:t>
            </a:r>
            <a:r>
              <a:rPr lang="en-GB" b="0" baseline="0" dirty="0" smtClean="0"/>
              <a:t>.  So you will be pioneers!</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b="0" baseline="0" dirty="0" smtClean="0"/>
              <a:t>We cannot prescribe a fixed bundle of strategies for every situation.  It will depend on the particular problem and the context in which you are working.  A bundle may work well in one of your districts, but not another because the context is different.  So each bundle of strategies has to be tailor-made.</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GB" b="0" baseline="0" dirty="0" smtClean="0"/>
          </a:p>
          <a:p>
            <a:pPr marL="0" marR="0" indent="0" algn="l" defTabSz="914400" rtl="0" eaLnBrk="0" fontAlgn="base" latinLnBrk="0" hangingPunct="0">
              <a:lnSpc>
                <a:spcPct val="100000"/>
              </a:lnSpc>
              <a:spcBef>
                <a:spcPct val="30000"/>
              </a:spcBef>
              <a:spcAft>
                <a:spcPct val="0"/>
              </a:spcAft>
              <a:buClrTx/>
              <a:buSzTx/>
              <a:buFont typeface="Arial" pitchFamily="34" charset="0"/>
              <a:buNone/>
              <a:tabLst/>
              <a:defRPr/>
            </a:pPr>
            <a:endParaRPr lang="en-GB"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b="0" kern="1200" dirty="0" smtClean="0">
              <a:solidFill>
                <a:schemeClr val="tx1"/>
              </a:solidFill>
              <a:latin typeface="Arial" charset="0"/>
              <a:ea typeface="ヒラギノ角ゴ Pro W3" pitchFamily="1" charset="-128"/>
              <a:cs typeface="+mn-cs"/>
            </a:endParaRPr>
          </a:p>
        </p:txBody>
      </p:sp>
      <p:sp>
        <p:nvSpPr>
          <p:cNvPr id="4" name="Slide Number Placeholder 3"/>
          <p:cNvSpPr>
            <a:spLocks noGrp="1"/>
          </p:cNvSpPr>
          <p:nvPr>
            <p:ph type="sldNum" sz="quarter" idx="10"/>
          </p:nvPr>
        </p:nvSpPr>
        <p:spPr/>
        <p:txBody>
          <a:bodyPr/>
          <a:lstStyle/>
          <a:p>
            <a:pPr>
              <a:defRPr/>
            </a:pPr>
            <a:fld id="{9D823561-D8A8-4272-879E-ADE3A84E68D6}" type="slidenum">
              <a:rPr lang="en-US" smtClean="0"/>
              <a:pPr>
                <a:defRPr/>
              </a:pPr>
              <a:t>8</a:t>
            </a:fld>
            <a:endParaRPr lang="en-US"/>
          </a:p>
        </p:txBody>
      </p:sp>
    </p:spTree>
    <p:extLst>
      <p:ext uri="{BB962C8B-B14F-4D97-AF65-F5344CB8AC3E}">
        <p14:creationId xmlns:p14="http://schemas.microsoft.com/office/powerpoint/2010/main" val="4389957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GB" sz="1200" b="0" i="0" u="none" strike="noStrike" kern="1200" baseline="0" dirty="0" smtClean="0">
                <a:solidFill>
                  <a:schemeClr val="tx1"/>
                </a:solidFill>
                <a:latin typeface="+mn-lt"/>
                <a:ea typeface="+mn-ea"/>
                <a:cs typeface="+mn-cs"/>
              </a:rPr>
              <a:t>The </a:t>
            </a:r>
            <a:r>
              <a:rPr lang="en-GB" sz="1200" b="0" i="0" u="none" strike="noStrike" kern="1200" baseline="0" dirty="0" smtClean="0">
                <a:solidFill>
                  <a:schemeClr val="tx1"/>
                </a:solidFill>
                <a:latin typeface="+mn-lt"/>
                <a:ea typeface="+mn-ea"/>
                <a:cs typeface="+mn-cs"/>
              </a:rPr>
              <a:t>relevant health workforce problems identified in this example might include the shortage of skilled birth attendants (SBA), poor quality due to insufficient skills and amongst those staff actually in post, poor attendance at work leading to low productivity. </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The </a:t>
            </a:r>
            <a:r>
              <a:rPr lang="en-GB" sz="1200" dirty="0" smtClean="0"/>
              <a:t>human</a:t>
            </a:r>
            <a:r>
              <a:rPr lang="en-GB" sz="1200" baseline="0" dirty="0" smtClean="0"/>
              <a:t> resources</a:t>
            </a:r>
            <a:r>
              <a:rPr lang="en-GB" sz="1200" dirty="0" smtClean="0"/>
              <a:t> </a:t>
            </a:r>
            <a:r>
              <a:rPr lang="en-GB" sz="1200" b="0" i="0" u="none" strike="noStrike" kern="1200" baseline="0" dirty="0" smtClean="0">
                <a:solidFill>
                  <a:schemeClr val="tx1"/>
                </a:solidFill>
                <a:latin typeface="+mn-lt"/>
                <a:ea typeface="+mn-ea"/>
                <a:cs typeface="+mn-cs"/>
              </a:rPr>
              <a:t>and health systems </a:t>
            </a:r>
            <a:r>
              <a:rPr lang="en-GB" sz="1200" b="0" i="0" u="none" strike="noStrike" kern="1200" baseline="0" dirty="0" smtClean="0">
                <a:solidFill>
                  <a:schemeClr val="tx1"/>
                </a:solidFill>
                <a:latin typeface="+mn-lt"/>
                <a:ea typeface="+mn-ea"/>
                <a:cs typeface="+mn-cs"/>
              </a:rPr>
              <a:t>strategies are collectively designed to address these problems (refer to the arrows): </a:t>
            </a:r>
          </a:p>
          <a:p>
            <a:pPr marL="171450" indent="-171450">
              <a:buFont typeface="Arial" pitchFamily="34" charset="0"/>
              <a:buChar char="•"/>
            </a:pPr>
            <a:r>
              <a:rPr lang="en-GB" sz="1200" b="0" i="0" u="none" strike="noStrike" kern="1200" baseline="0" dirty="0" smtClean="0">
                <a:solidFill>
                  <a:schemeClr val="tx1"/>
                </a:solidFill>
                <a:latin typeface="+mn-lt"/>
                <a:ea typeface="+mn-ea"/>
                <a:cs typeface="+mn-cs"/>
              </a:rPr>
              <a:t>Incentives are offered to attract more SBAs to work in the district. </a:t>
            </a:r>
          </a:p>
          <a:p>
            <a:pPr marL="171450" indent="-171450">
              <a:buFont typeface="Arial" pitchFamily="34" charset="0"/>
              <a:buChar char="•"/>
            </a:pPr>
            <a:r>
              <a:rPr lang="en-GB" sz="1200" b="0" i="0" u="none" strike="noStrike" kern="1200" baseline="0" dirty="0" smtClean="0">
                <a:solidFill>
                  <a:schemeClr val="tx1"/>
                </a:solidFill>
                <a:latin typeface="+mn-lt"/>
                <a:ea typeface="+mn-ea"/>
                <a:cs typeface="+mn-cs"/>
              </a:rPr>
              <a:t>In-service training is provided to improve the quality of work. </a:t>
            </a:r>
          </a:p>
          <a:p>
            <a:pPr marL="171450" indent="-171450">
              <a:buFont typeface="Arial" pitchFamily="34" charset="0"/>
              <a:buChar char="•"/>
            </a:pPr>
            <a:r>
              <a:rPr lang="en-GB" sz="1200" b="0" i="0" u="none" strike="noStrike" kern="1200" baseline="0" dirty="0" smtClean="0">
                <a:solidFill>
                  <a:schemeClr val="tx1"/>
                </a:solidFill>
                <a:latin typeface="+mn-lt"/>
                <a:ea typeface="+mn-ea"/>
                <a:cs typeface="+mn-cs"/>
              </a:rPr>
              <a:t>Absence monitoring is introduced to improve staff attendance and thereby improve productivity of the existing staff. </a:t>
            </a:r>
          </a:p>
          <a:p>
            <a:pPr marL="171450" indent="-171450">
              <a:buFont typeface="Arial" pitchFamily="34" charset="0"/>
              <a:buChar char="•"/>
            </a:pPr>
            <a:r>
              <a:rPr lang="en-GB" sz="1200" b="0" i="0" u="none" strike="noStrike" kern="1200" baseline="0" dirty="0" smtClean="0">
                <a:solidFill>
                  <a:schemeClr val="tx1"/>
                </a:solidFill>
                <a:latin typeface="+mn-lt"/>
                <a:ea typeface="+mn-ea"/>
                <a:cs typeface="+mn-cs"/>
              </a:rPr>
              <a:t>Poor equipment (e.g. incomplete delivery sets, lack of vacuum extractor) is identified as contributing to low quality, so this is addressed by the renovation and maintenance of this equipment. </a:t>
            </a:r>
          </a:p>
          <a:p>
            <a:pPr marL="0" indent="0">
              <a:buFont typeface="Arial" pitchFamily="34" charset="0"/>
              <a:buNone/>
            </a:pPr>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The expected change from this bundle of </a:t>
            </a:r>
            <a:r>
              <a:rPr lang="en-GB" sz="1200" dirty="0" smtClean="0"/>
              <a:t>human</a:t>
            </a:r>
            <a:r>
              <a:rPr lang="en-GB" sz="1200" baseline="0" dirty="0" smtClean="0"/>
              <a:t> resources</a:t>
            </a:r>
            <a:r>
              <a:rPr lang="en-GB" sz="1200" b="0" i="0" u="none" strike="noStrike" kern="1200" baseline="0" dirty="0" smtClean="0">
                <a:solidFill>
                  <a:schemeClr val="tx1"/>
                </a:solidFill>
                <a:latin typeface="+mn-lt"/>
                <a:ea typeface="+mn-ea"/>
                <a:cs typeface="+mn-cs"/>
              </a:rPr>
              <a:t>/health systems </a:t>
            </a:r>
            <a:r>
              <a:rPr lang="en-GB" sz="1200" b="0" i="0" u="none" strike="noStrike" kern="1200" baseline="0" dirty="0" smtClean="0">
                <a:solidFill>
                  <a:schemeClr val="tx1"/>
                </a:solidFill>
                <a:latin typeface="+mn-lt"/>
                <a:ea typeface="+mn-ea"/>
                <a:cs typeface="+mn-cs"/>
              </a:rPr>
              <a:t>strategies will be more, better skilled SBAs available for and turning up to work; and working with functional equipment to do the job.   </a:t>
            </a:r>
          </a:p>
          <a:p>
            <a:endParaRPr lang="en-GB"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DFAD004-BC5E-405D-A1ED-B131E0A507C0}" type="slidenum">
              <a:rPr lang="en-GB" smtClean="0"/>
              <a:pPr/>
              <a:t>9</a:t>
            </a:fld>
            <a:endParaRPr lang="en-GB"/>
          </a:p>
        </p:txBody>
      </p:sp>
    </p:spTree>
    <p:extLst>
      <p:ext uri="{BB962C8B-B14F-4D97-AF65-F5344CB8AC3E}">
        <p14:creationId xmlns:p14="http://schemas.microsoft.com/office/powerpoint/2010/main" val="3436919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BFAAC28-4512-4130-8D7D-2A2731D01F03}" type="datetimeFigureOut">
              <a:rPr lang="en-GB" smtClean="0"/>
              <a:pPr/>
              <a:t>11/11/2015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FAAC28-4512-4130-8D7D-2A2731D01F03}" type="datetimeFigureOut">
              <a:rPr lang="en-GB" smtClean="0"/>
              <a:pPr/>
              <a:t>11/11/2015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FAAC28-4512-4130-8D7D-2A2731D01F03}" type="datetimeFigureOut">
              <a:rPr lang="en-GB" smtClean="0"/>
              <a:pPr/>
              <a:t>11/11/2015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50000"/>
                  </a:schemeClr>
                </a:solidFill>
              </a:defRPr>
            </a:lvl1pPr>
          </a:lstStyle>
          <a:p>
            <a:r>
              <a:rPr lang="en-US" smtClean="0"/>
              <a:t>Click to edit Master title style</a:t>
            </a:r>
            <a:endParaRPr lang="en-GB"/>
          </a:p>
        </p:txBody>
      </p:sp>
      <p:sp>
        <p:nvSpPr>
          <p:cNvPr id="3" name="Text Placeholder 2"/>
          <p:cNvSpPr>
            <a:spLocks noGrp="1"/>
          </p:cNvSpPr>
          <p:nvPr>
            <p:ph type="body" idx="1"/>
          </p:nvPr>
        </p:nvSpPr>
        <p:spPr/>
        <p:txBody>
          <a:bodyPr/>
          <a:lstStyle>
            <a:lvl1pPr>
              <a:defRPr>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04C538-9B02-4513-8321-5BE6ED41ADEE}" type="datetimeFigureOut">
              <a:rPr lang="en-US" smtClean="0"/>
              <a:pPr/>
              <a:t>11/11/2015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86E8E9-7344-4D52-B1B7-EF35418B0A28}"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FAAC28-4512-4130-8D7D-2A2731D01F03}" type="datetimeFigureOut">
              <a:rPr lang="en-GB" smtClean="0"/>
              <a:pPr/>
              <a:t>11/11/2015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FAAC28-4512-4130-8D7D-2A2731D01F03}" type="datetimeFigureOut">
              <a:rPr lang="en-GB" smtClean="0"/>
              <a:pPr/>
              <a:t>11/11/2015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BFAAC28-4512-4130-8D7D-2A2731D01F03}" type="datetimeFigureOut">
              <a:rPr lang="en-GB" smtClean="0"/>
              <a:pPr/>
              <a:t>11/11/2015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BFAAC28-4512-4130-8D7D-2A2731D01F03}" type="datetimeFigureOut">
              <a:rPr lang="en-GB" smtClean="0"/>
              <a:pPr/>
              <a:t>11/11/2015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BFAAC28-4512-4130-8D7D-2A2731D01F03}" type="datetimeFigureOut">
              <a:rPr lang="en-GB" smtClean="0"/>
              <a:pPr/>
              <a:t>11/11/2015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FAAC28-4512-4130-8D7D-2A2731D01F03}" type="datetimeFigureOut">
              <a:rPr lang="en-GB" smtClean="0"/>
              <a:pPr/>
              <a:t>11/11/2015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FAAC28-4512-4130-8D7D-2A2731D01F03}" type="datetimeFigureOut">
              <a:rPr lang="en-GB" smtClean="0"/>
              <a:pPr/>
              <a:t>11/11/2015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FAAC28-4512-4130-8D7D-2A2731D01F03}" type="datetimeFigureOut">
              <a:rPr lang="en-GB" smtClean="0"/>
              <a:pPr/>
              <a:t>11/11/2015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FAAC28-4512-4130-8D7D-2A2731D01F03}" type="datetimeFigureOut">
              <a:rPr lang="en-GB" smtClean="0"/>
              <a:pPr/>
              <a:t>11/11/2015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EC7359-E2C5-412F-B4B9-22A8089177C8}"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apacityproject.org/framework"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smtClean="0">
                <a:solidFill>
                  <a:srgbClr val="0088B0"/>
                </a:solidFill>
              </a:rPr>
              <a:t>Health workforce performance and the use of bundles of </a:t>
            </a:r>
            <a:r>
              <a:rPr lang="en-GB" b="1" dirty="0" smtClean="0">
                <a:solidFill>
                  <a:srgbClr val="0088B0"/>
                </a:solidFill>
              </a:rPr>
              <a:t>human resources/health systems </a:t>
            </a:r>
            <a:r>
              <a:rPr lang="en-GB" b="1" dirty="0" smtClean="0">
                <a:solidFill>
                  <a:srgbClr val="0088B0"/>
                </a:solidFill>
              </a:rPr>
              <a:t>strategies</a:t>
            </a:r>
            <a:endParaRPr lang="en-GB" b="1" dirty="0">
              <a:solidFill>
                <a:srgbClr val="0088B0"/>
              </a:solidFill>
            </a:endParaRPr>
          </a:p>
        </p:txBody>
      </p:sp>
      <p:sp>
        <p:nvSpPr>
          <p:cNvPr id="3" name="Subtitle 2"/>
          <p:cNvSpPr>
            <a:spLocks noGrp="1"/>
          </p:cNvSpPr>
          <p:nvPr>
            <p:ph type="subTitle" idx="1"/>
          </p:nvPr>
        </p:nvSpPr>
        <p:spPr/>
        <p:txBody>
          <a:bodyPr/>
          <a:lstStyle/>
          <a:p>
            <a:endParaRPr lang="en-GB" dirty="0"/>
          </a:p>
        </p:txBody>
      </p:sp>
      <p:pic>
        <p:nvPicPr>
          <p:cNvPr id="4" name="Picture 3" descr="PERFORM_LOGO.jpg"/>
          <p:cNvPicPr>
            <a:picLocks noChangeAspect="1"/>
          </p:cNvPicPr>
          <p:nvPr/>
        </p:nvPicPr>
        <p:blipFill>
          <a:blip r:embed="rId3" cstate="print"/>
          <a:stretch>
            <a:fillRect/>
          </a:stretch>
        </p:blipFill>
        <p:spPr>
          <a:xfrm>
            <a:off x="467544" y="404664"/>
            <a:ext cx="3044321" cy="93610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0088B0"/>
                </a:solidFill>
              </a:rPr>
              <a:t>What bundles </a:t>
            </a:r>
            <a:r>
              <a:rPr lang="en-GB" b="1" dirty="0">
                <a:solidFill>
                  <a:srgbClr val="0088B0"/>
                </a:solidFill>
              </a:rPr>
              <a:t>of HR/HS </a:t>
            </a:r>
            <a:r>
              <a:rPr lang="en-GB" b="1" dirty="0" smtClean="0">
                <a:solidFill>
                  <a:srgbClr val="0088B0"/>
                </a:solidFill>
              </a:rPr>
              <a:t>strategies have you used?</a:t>
            </a:r>
            <a:endParaRPr lang="en-GB" dirty="0"/>
          </a:p>
        </p:txBody>
      </p:sp>
      <p:sp>
        <p:nvSpPr>
          <p:cNvPr id="3" name="Text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25511036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steps</a:t>
            </a:r>
            <a:endParaRPr lang="en-GB" dirty="0"/>
          </a:p>
        </p:txBody>
      </p:sp>
      <p:sp>
        <p:nvSpPr>
          <p:cNvPr id="3" name="Content Placeholder 2"/>
          <p:cNvSpPr>
            <a:spLocks noGrp="1"/>
          </p:cNvSpPr>
          <p:nvPr>
            <p:ph idx="1"/>
          </p:nvPr>
        </p:nvSpPr>
        <p:spPr/>
        <p:txBody>
          <a:bodyPr/>
          <a:lstStyle/>
          <a:p>
            <a:r>
              <a:rPr lang="en-GB" dirty="0" smtClean="0"/>
              <a:t>One worked example for developing a list of strategies for one problem</a:t>
            </a:r>
          </a:p>
          <a:p>
            <a:r>
              <a:rPr lang="en-GB" dirty="0" smtClean="0"/>
              <a:t>Development of preliminary list of strategies for the problems identified in your situation analysis</a:t>
            </a:r>
            <a:endParaRPr lang="en-GB" dirty="0"/>
          </a:p>
        </p:txBody>
      </p:sp>
    </p:spTree>
    <p:extLst>
      <p:ext uri="{BB962C8B-B14F-4D97-AF65-F5344CB8AC3E}">
        <p14:creationId xmlns:p14="http://schemas.microsoft.com/office/powerpoint/2010/main" val="3529810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solidFill>
                  <a:schemeClr val="accent1">
                    <a:lumMod val="50000"/>
                  </a:schemeClr>
                </a:solidFill>
              </a:rPr>
              <a:t>Overview</a:t>
            </a:r>
            <a:endParaRPr lang="en-GB" sz="4000"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GB" dirty="0" smtClean="0"/>
              <a:t>Links </a:t>
            </a:r>
            <a:r>
              <a:rPr lang="en-GB" dirty="0" smtClean="0"/>
              <a:t>between </a:t>
            </a:r>
            <a:r>
              <a:rPr lang="en-GB" dirty="0" smtClean="0"/>
              <a:t>human resources for health </a:t>
            </a:r>
            <a:r>
              <a:rPr lang="en-GB" dirty="0" smtClean="0"/>
              <a:t>and health outcomes</a:t>
            </a:r>
          </a:p>
          <a:p>
            <a:r>
              <a:rPr lang="en-GB" dirty="0" smtClean="0"/>
              <a:t>Interventions to improve staffing levels</a:t>
            </a:r>
          </a:p>
          <a:p>
            <a:r>
              <a:rPr lang="en-GB" dirty="0" smtClean="0"/>
              <a:t>Understanding individual staff performance</a:t>
            </a:r>
          </a:p>
          <a:p>
            <a:r>
              <a:rPr lang="en-GB" dirty="0"/>
              <a:t>Areas for consideration for managing workforce performance</a:t>
            </a:r>
          </a:p>
          <a:p>
            <a:r>
              <a:rPr lang="en-GB" dirty="0"/>
              <a:t>The concept of ‘bundles’ of </a:t>
            </a:r>
            <a:r>
              <a:rPr lang="en-GB" dirty="0" smtClean="0"/>
              <a:t>strategies</a:t>
            </a:r>
          </a:p>
          <a:p>
            <a:r>
              <a:rPr lang="en-GB" dirty="0" smtClean="0"/>
              <a:t>Examples of bundles of </a:t>
            </a:r>
            <a:r>
              <a:rPr lang="en-GB" dirty="0" smtClean="0"/>
              <a:t>human resources/health systems </a:t>
            </a:r>
            <a:r>
              <a:rPr lang="en-GB" dirty="0" smtClean="0"/>
              <a:t>strategies</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786874" cy="1143000"/>
          </a:xfrm>
        </p:spPr>
        <p:txBody>
          <a:bodyPr>
            <a:normAutofit fontScale="90000"/>
          </a:bodyPr>
          <a:lstStyle/>
          <a:p>
            <a:r>
              <a:rPr lang="en-GB" dirty="0" smtClean="0"/>
              <a:t>Logical links between HRH and health outcomes </a:t>
            </a:r>
            <a:endParaRPr lang="en-GB" baseline="0" dirty="0" smtClean="0">
              <a:latin typeface="Calibri"/>
            </a:endParaRPr>
          </a:p>
        </p:txBody>
      </p:sp>
      <p:sp>
        <p:nvSpPr>
          <p:cNvPr id="3" name="Text Placeholder 2"/>
          <p:cNvSpPr>
            <a:spLocks noGrp="1"/>
          </p:cNvSpPr>
          <p:nvPr>
            <p:ph type="body" idx="1"/>
          </p:nvPr>
        </p:nvSpPr>
        <p:spPr/>
        <p:txBody>
          <a:bodyPr/>
          <a:lstStyle/>
          <a:p>
            <a:endParaRPr lang="en-GB" dirty="0"/>
          </a:p>
        </p:txBody>
      </p:sp>
      <p:sp>
        <p:nvSpPr>
          <p:cNvPr id="4" name="Oval 3"/>
          <p:cNvSpPr/>
          <p:nvPr/>
        </p:nvSpPr>
        <p:spPr>
          <a:xfrm>
            <a:off x="3352800" y="1752600"/>
            <a:ext cx="20574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HR  strategies</a:t>
            </a:r>
            <a:endParaRPr lang="en-GB" dirty="0"/>
          </a:p>
        </p:txBody>
      </p:sp>
      <p:sp>
        <p:nvSpPr>
          <p:cNvPr id="5" name="Rounded Rectangle 4"/>
          <p:cNvSpPr/>
          <p:nvPr/>
        </p:nvSpPr>
        <p:spPr>
          <a:xfrm>
            <a:off x="3543300" y="3302000"/>
            <a:ext cx="16764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Improved</a:t>
            </a:r>
          </a:p>
          <a:p>
            <a:pPr algn="ctr"/>
            <a:r>
              <a:rPr lang="en-GB" dirty="0" smtClean="0"/>
              <a:t>Health</a:t>
            </a:r>
          </a:p>
          <a:p>
            <a:pPr algn="ctr"/>
            <a:r>
              <a:rPr lang="en-GB" dirty="0" smtClean="0"/>
              <a:t>workforce</a:t>
            </a:r>
            <a:endParaRPr lang="en-GB" dirty="0"/>
          </a:p>
        </p:txBody>
      </p:sp>
      <p:sp>
        <p:nvSpPr>
          <p:cNvPr id="6" name="Rounded Rectangle 5"/>
          <p:cNvSpPr/>
          <p:nvPr/>
        </p:nvSpPr>
        <p:spPr>
          <a:xfrm>
            <a:off x="3543300" y="4470400"/>
            <a:ext cx="16764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Health </a:t>
            </a:r>
          </a:p>
          <a:p>
            <a:pPr algn="ctr"/>
            <a:r>
              <a:rPr lang="en-GB" dirty="0" smtClean="0"/>
              <a:t>services</a:t>
            </a:r>
            <a:endParaRPr lang="en-GB" dirty="0"/>
          </a:p>
        </p:txBody>
      </p:sp>
      <p:sp>
        <p:nvSpPr>
          <p:cNvPr id="7" name="Rounded Rectangle 6"/>
          <p:cNvSpPr/>
          <p:nvPr/>
        </p:nvSpPr>
        <p:spPr>
          <a:xfrm>
            <a:off x="3543300" y="5638800"/>
            <a:ext cx="16764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Better</a:t>
            </a:r>
          </a:p>
          <a:p>
            <a:pPr algn="ctr"/>
            <a:r>
              <a:rPr lang="en-GB" dirty="0" smtClean="0"/>
              <a:t>Health</a:t>
            </a:r>
          </a:p>
          <a:p>
            <a:pPr algn="ctr"/>
            <a:r>
              <a:rPr lang="en-GB" dirty="0" smtClean="0"/>
              <a:t>outcomes</a:t>
            </a:r>
            <a:endParaRPr lang="en-GB" dirty="0"/>
          </a:p>
        </p:txBody>
      </p:sp>
      <p:sp>
        <p:nvSpPr>
          <p:cNvPr id="8" name="Down Arrow 7"/>
          <p:cNvSpPr/>
          <p:nvPr/>
        </p:nvSpPr>
        <p:spPr>
          <a:xfrm>
            <a:off x="4267200" y="2971800"/>
            <a:ext cx="2286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Down Arrow 8"/>
          <p:cNvSpPr/>
          <p:nvPr/>
        </p:nvSpPr>
        <p:spPr>
          <a:xfrm>
            <a:off x="4267200" y="4157659"/>
            <a:ext cx="2286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Down Arrow 9"/>
          <p:cNvSpPr/>
          <p:nvPr/>
        </p:nvSpPr>
        <p:spPr>
          <a:xfrm>
            <a:off x="4267200" y="5334000"/>
            <a:ext cx="2286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3" name="Group 12"/>
          <p:cNvGrpSpPr/>
          <p:nvPr/>
        </p:nvGrpSpPr>
        <p:grpSpPr>
          <a:xfrm>
            <a:off x="1524000" y="4486276"/>
            <a:ext cx="1981200" cy="838200"/>
            <a:chOff x="1524000" y="4486276"/>
            <a:chExt cx="1981200" cy="838200"/>
          </a:xfrm>
        </p:grpSpPr>
        <p:sp>
          <p:nvSpPr>
            <p:cNvPr id="11" name="Rounded Rectangle 10"/>
            <p:cNvSpPr/>
            <p:nvPr/>
          </p:nvSpPr>
          <p:spPr>
            <a:xfrm>
              <a:off x="1524000" y="4486276"/>
              <a:ext cx="1676400" cy="838200"/>
            </a:xfrm>
            <a:prstGeom prst="roundRect">
              <a:avLst/>
            </a:prstGeom>
            <a:solidFill>
              <a:schemeClr val="accent1">
                <a:alpha val="31000"/>
              </a:schemeClr>
            </a:solidFill>
            <a:ln>
              <a:solidFill>
                <a:srgbClr val="385D8A">
                  <a:alpha val="5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1">
                      <a:lumMod val="75000"/>
                    </a:schemeClr>
                  </a:solidFill>
                </a:rPr>
                <a:t>Other health system components</a:t>
              </a:r>
              <a:endParaRPr lang="en-GB" dirty="0">
                <a:solidFill>
                  <a:schemeClr val="accent1">
                    <a:lumMod val="75000"/>
                  </a:schemeClr>
                </a:solidFill>
              </a:endParaRPr>
            </a:p>
          </p:txBody>
        </p:sp>
        <p:sp>
          <p:nvSpPr>
            <p:cNvPr id="12" name="Down Arrow 11"/>
            <p:cNvSpPr/>
            <p:nvPr/>
          </p:nvSpPr>
          <p:spPr>
            <a:xfrm rot="16200000">
              <a:off x="3238500" y="4762500"/>
              <a:ext cx="228600" cy="304800"/>
            </a:xfrm>
            <a:prstGeom prst="downArrow">
              <a:avLst/>
            </a:prstGeom>
            <a:solidFill>
              <a:schemeClr val="accent1">
                <a:alpha val="31000"/>
              </a:schemeClr>
            </a:solidFill>
            <a:ln>
              <a:solidFill>
                <a:srgbClr val="385D8A">
                  <a:alpha val="5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4" name="TextBox 13"/>
          <p:cNvSpPr txBox="1"/>
          <p:nvPr/>
        </p:nvSpPr>
        <p:spPr>
          <a:xfrm>
            <a:off x="0" y="6488668"/>
            <a:ext cx="3974358" cy="307777"/>
          </a:xfrm>
          <a:prstGeom prst="rect">
            <a:avLst/>
          </a:prstGeom>
          <a:noFill/>
        </p:spPr>
        <p:txBody>
          <a:bodyPr wrap="none" rtlCol="0">
            <a:spAutoFit/>
          </a:bodyPr>
          <a:lstStyle/>
          <a:p>
            <a:r>
              <a:rPr lang="en-GB" sz="1400" dirty="0" smtClean="0"/>
              <a:t>Adapted from </a:t>
            </a:r>
            <a:r>
              <a:rPr lang="en-GB" sz="1400" dirty="0" smtClean="0">
                <a:hlinkClick r:id="rId3"/>
              </a:rPr>
              <a:t>www.capacityproject.org/framework</a:t>
            </a:r>
            <a:r>
              <a:rPr lang="en-GB" sz="1400" dirty="0" smtClean="0"/>
              <a:t> </a:t>
            </a:r>
            <a:endParaRPr lang="en-GB"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0088B0"/>
                </a:solidFill>
              </a:rPr>
              <a:t>PERFORM’s definition of health workforce performance</a:t>
            </a:r>
            <a:endParaRPr lang="en-GB" dirty="0">
              <a:solidFill>
                <a:srgbClr val="0088B0"/>
              </a:solidFill>
            </a:endParaRPr>
          </a:p>
        </p:txBody>
      </p:sp>
      <p:sp>
        <p:nvSpPr>
          <p:cNvPr id="13" name="Content Placeholder 12"/>
          <p:cNvSpPr>
            <a:spLocks noGrp="1"/>
          </p:cNvSpPr>
          <p:nvPr>
            <p:ph idx="1"/>
          </p:nvPr>
        </p:nvSpPr>
        <p:spPr/>
        <p:txBody>
          <a:bodyPr/>
          <a:lstStyle/>
          <a:p>
            <a:pPr marL="514350" indent="-514350">
              <a:buFont typeface="+mj-lt"/>
              <a:buAutoNum type="arabicPeriod"/>
            </a:pPr>
            <a:r>
              <a:rPr lang="en-GB" dirty="0" smtClean="0"/>
              <a:t>Both collective and individual performance</a:t>
            </a:r>
          </a:p>
          <a:p>
            <a:pPr marL="514350" indent="-514350">
              <a:buFont typeface="+mj-lt"/>
              <a:buAutoNum type="arabicPeriod"/>
            </a:pPr>
            <a:r>
              <a:rPr lang="en-GB" dirty="0" smtClean="0"/>
              <a:t>Clinical, managerial and support staff</a:t>
            </a:r>
          </a:p>
          <a:p>
            <a:pPr marL="514350" indent="-514350">
              <a:buFont typeface="+mj-lt"/>
              <a:buAutoNum type="arabicPeriod"/>
            </a:pPr>
            <a:r>
              <a:rPr lang="en-GB" dirty="0" smtClean="0"/>
              <a:t>Availability of staff</a:t>
            </a:r>
          </a:p>
          <a:p>
            <a:pPr lvl="1"/>
            <a:r>
              <a:rPr lang="en-GB" dirty="0" smtClean="0"/>
              <a:t>Right number, competencies, in right place</a:t>
            </a:r>
          </a:p>
          <a:p>
            <a:pPr lvl="1"/>
            <a:r>
              <a:rPr lang="en-GB" dirty="0" smtClean="0"/>
              <a:t>Levels of absence</a:t>
            </a:r>
          </a:p>
          <a:p>
            <a:pPr marL="514350" indent="-514350">
              <a:buFont typeface="+mj-lt"/>
              <a:buAutoNum type="arabicPeriod"/>
            </a:pPr>
            <a:r>
              <a:rPr lang="en-GB" dirty="0" smtClean="0"/>
              <a:t>Quality and quantity of work output</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 name="Oval 31"/>
          <p:cNvSpPr/>
          <p:nvPr/>
        </p:nvSpPr>
        <p:spPr>
          <a:xfrm rot="19860260">
            <a:off x="30616" y="2436718"/>
            <a:ext cx="9267083" cy="4924102"/>
          </a:xfrm>
          <a:prstGeom prst="ellipse">
            <a:avLst/>
          </a:prstGeom>
          <a:solidFill>
            <a:srgbClr val="FF0000">
              <a:alpha val="10000"/>
            </a:srgbClr>
          </a:solidFill>
          <a:ln w="508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538" name="Oval 2"/>
          <p:cNvSpPr>
            <a:spLocks noChangeArrowheads="1"/>
          </p:cNvSpPr>
          <p:nvPr/>
        </p:nvSpPr>
        <p:spPr bwMode="auto">
          <a:xfrm>
            <a:off x="2771775" y="2235200"/>
            <a:ext cx="3949700" cy="3748088"/>
          </a:xfrm>
          <a:prstGeom prst="ellipse">
            <a:avLst/>
          </a:prstGeom>
          <a:solidFill>
            <a:srgbClr val="0066CC">
              <a:alpha val="37000"/>
            </a:srgbClr>
          </a:solidFill>
          <a:ln w="12700">
            <a:solidFill>
              <a:schemeClr val="tx1"/>
            </a:solidFill>
            <a:round/>
            <a:headEnd/>
            <a:tailEnd/>
          </a:ln>
          <a:effectLst/>
        </p:spPr>
        <p:txBody>
          <a:bodyPr wrap="none" anchor="ctr"/>
          <a:lstStyle/>
          <a:p>
            <a:endParaRPr lang="en-US" sz="1800" b="0">
              <a:latin typeface="Arial" pitchFamily="34" charset="0"/>
            </a:endParaRPr>
          </a:p>
        </p:txBody>
      </p:sp>
      <p:sp>
        <p:nvSpPr>
          <p:cNvPr id="65539" name="Rectangle 3"/>
          <p:cNvSpPr>
            <a:spLocks noGrp="1" noChangeArrowheads="1"/>
          </p:cNvSpPr>
          <p:nvPr>
            <p:ph type="title"/>
          </p:nvPr>
        </p:nvSpPr>
        <p:spPr>
          <a:noFill/>
          <a:ln/>
        </p:spPr>
        <p:txBody>
          <a:bodyPr lIns="90488" tIns="44450" rIns="90488" bIns="44450">
            <a:noAutofit/>
          </a:bodyPr>
          <a:lstStyle/>
          <a:p>
            <a:r>
              <a:rPr lang="en-GB" dirty="0" smtClean="0">
                <a:solidFill>
                  <a:schemeClr val="accent1">
                    <a:lumMod val="50000"/>
                  </a:schemeClr>
                </a:solidFill>
              </a:rPr>
              <a:t>Interventions to improve staffing levels </a:t>
            </a:r>
            <a:endParaRPr lang="en-US" dirty="0">
              <a:solidFill>
                <a:schemeClr val="accent1">
                  <a:lumMod val="50000"/>
                </a:schemeClr>
              </a:solidFill>
            </a:endParaRPr>
          </a:p>
        </p:txBody>
      </p:sp>
      <p:sp>
        <p:nvSpPr>
          <p:cNvPr id="65540" name="AutoShape 4"/>
          <p:cNvSpPr>
            <a:spLocks noChangeArrowheads="1"/>
          </p:cNvSpPr>
          <p:nvPr/>
        </p:nvSpPr>
        <p:spPr bwMode="auto">
          <a:xfrm>
            <a:off x="684213" y="3819525"/>
            <a:ext cx="1223962" cy="577850"/>
          </a:xfrm>
          <a:prstGeom prst="rightArrow">
            <a:avLst>
              <a:gd name="adj1" fmla="val 75000"/>
              <a:gd name="adj2" fmla="val 105916"/>
            </a:avLst>
          </a:prstGeom>
          <a:solidFill>
            <a:srgbClr val="00FF00"/>
          </a:solidFill>
          <a:ln w="12700">
            <a:solidFill>
              <a:schemeClr val="tx1"/>
            </a:solidFill>
            <a:miter lim="800000"/>
            <a:headEnd/>
            <a:tailEnd/>
          </a:ln>
          <a:effectLst/>
        </p:spPr>
        <p:txBody>
          <a:bodyPr wrap="none" anchor="ctr"/>
          <a:lstStyle/>
          <a:p>
            <a:endParaRPr lang="en-GB"/>
          </a:p>
        </p:txBody>
      </p:sp>
      <p:sp>
        <p:nvSpPr>
          <p:cNvPr id="65541" name="AutoShape 5"/>
          <p:cNvSpPr>
            <a:spLocks noChangeArrowheads="1"/>
          </p:cNvSpPr>
          <p:nvPr/>
        </p:nvSpPr>
        <p:spPr bwMode="auto">
          <a:xfrm>
            <a:off x="7097713" y="3789363"/>
            <a:ext cx="1292225" cy="639762"/>
          </a:xfrm>
          <a:prstGeom prst="rightArrow">
            <a:avLst>
              <a:gd name="adj1" fmla="val 75000"/>
              <a:gd name="adj2" fmla="val 101002"/>
            </a:avLst>
          </a:prstGeom>
          <a:solidFill>
            <a:srgbClr val="FF0000"/>
          </a:solidFill>
          <a:ln w="12700">
            <a:solidFill>
              <a:schemeClr val="tx1"/>
            </a:solidFill>
            <a:miter lim="800000"/>
            <a:headEnd/>
            <a:tailEnd/>
          </a:ln>
          <a:effectLst/>
        </p:spPr>
        <p:txBody>
          <a:bodyPr wrap="none" anchor="ctr"/>
          <a:lstStyle/>
          <a:p>
            <a:endParaRPr lang="en-GB"/>
          </a:p>
        </p:txBody>
      </p:sp>
      <p:grpSp>
        <p:nvGrpSpPr>
          <p:cNvPr id="2" name="Group 6"/>
          <p:cNvGrpSpPr>
            <a:grpSpLocks/>
          </p:cNvGrpSpPr>
          <p:nvPr/>
        </p:nvGrpSpPr>
        <p:grpSpPr bwMode="auto">
          <a:xfrm>
            <a:off x="323850" y="4581525"/>
            <a:ext cx="1951038" cy="1173163"/>
            <a:chOff x="204" y="2886"/>
            <a:chExt cx="1229" cy="739"/>
          </a:xfrm>
        </p:grpSpPr>
        <p:sp>
          <p:nvSpPr>
            <p:cNvPr id="65543" name="Line 7"/>
            <p:cNvSpPr>
              <a:spLocks noChangeShapeType="1"/>
            </p:cNvSpPr>
            <p:nvPr/>
          </p:nvSpPr>
          <p:spPr bwMode="auto">
            <a:xfrm flipV="1">
              <a:off x="670" y="2886"/>
              <a:ext cx="0" cy="453"/>
            </a:xfrm>
            <a:prstGeom prst="line">
              <a:avLst/>
            </a:prstGeom>
            <a:noFill/>
            <a:ln w="76200">
              <a:solidFill>
                <a:srgbClr val="FF0000"/>
              </a:solidFill>
              <a:round/>
              <a:headEnd/>
              <a:tailEnd type="triangle" w="med" len="med"/>
            </a:ln>
            <a:effectLst/>
          </p:spPr>
          <p:txBody>
            <a:bodyPr/>
            <a:lstStyle/>
            <a:p>
              <a:endParaRPr lang="en-GB"/>
            </a:p>
          </p:txBody>
        </p:sp>
        <p:sp>
          <p:nvSpPr>
            <p:cNvPr id="65544" name="Text Box 8"/>
            <p:cNvSpPr txBox="1">
              <a:spLocks noChangeArrowheads="1"/>
            </p:cNvSpPr>
            <p:nvPr/>
          </p:nvSpPr>
          <p:spPr bwMode="auto">
            <a:xfrm>
              <a:off x="204" y="3394"/>
              <a:ext cx="1229" cy="231"/>
            </a:xfrm>
            <a:prstGeom prst="rect">
              <a:avLst/>
            </a:prstGeom>
            <a:noFill/>
            <a:ln w="9525">
              <a:noFill/>
              <a:miter lim="800000"/>
              <a:headEnd/>
              <a:tailEnd/>
            </a:ln>
            <a:effectLst/>
          </p:spPr>
          <p:txBody>
            <a:bodyPr wrap="none">
              <a:spAutoFit/>
            </a:bodyPr>
            <a:lstStyle/>
            <a:p>
              <a:pPr algn="l"/>
              <a:r>
                <a:rPr lang="en-GB" sz="1800" b="0" dirty="0"/>
                <a:t>Increase entrants</a:t>
              </a:r>
            </a:p>
          </p:txBody>
        </p:sp>
      </p:grpSp>
      <p:grpSp>
        <p:nvGrpSpPr>
          <p:cNvPr id="3" name="Group 9"/>
          <p:cNvGrpSpPr>
            <a:grpSpLocks/>
          </p:cNvGrpSpPr>
          <p:nvPr/>
        </p:nvGrpSpPr>
        <p:grpSpPr bwMode="auto">
          <a:xfrm>
            <a:off x="7164388" y="4581525"/>
            <a:ext cx="1598612" cy="1244600"/>
            <a:chOff x="4513" y="2886"/>
            <a:chExt cx="1007" cy="784"/>
          </a:xfrm>
        </p:grpSpPr>
        <p:sp>
          <p:nvSpPr>
            <p:cNvPr id="65546" name="Line 10"/>
            <p:cNvSpPr>
              <a:spLocks noChangeShapeType="1"/>
            </p:cNvSpPr>
            <p:nvPr/>
          </p:nvSpPr>
          <p:spPr bwMode="auto">
            <a:xfrm flipV="1">
              <a:off x="4979" y="2886"/>
              <a:ext cx="0" cy="498"/>
            </a:xfrm>
            <a:prstGeom prst="line">
              <a:avLst/>
            </a:prstGeom>
            <a:noFill/>
            <a:ln w="76200">
              <a:solidFill>
                <a:srgbClr val="FF0000"/>
              </a:solidFill>
              <a:round/>
              <a:headEnd/>
              <a:tailEnd type="triangle" w="med" len="med"/>
            </a:ln>
            <a:effectLst/>
          </p:spPr>
          <p:txBody>
            <a:bodyPr/>
            <a:lstStyle/>
            <a:p>
              <a:endParaRPr lang="en-GB"/>
            </a:p>
          </p:txBody>
        </p:sp>
        <p:sp>
          <p:nvSpPr>
            <p:cNvPr id="65547" name="Text Box 11"/>
            <p:cNvSpPr txBox="1">
              <a:spLocks noChangeArrowheads="1"/>
            </p:cNvSpPr>
            <p:nvPr/>
          </p:nvSpPr>
          <p:spPr bwMode="auto">
            <a:xfrm>
              <a:off x="4513" y="3439"/>
              <a:ext cx="1007" cy="231"/>
            </a:xfrm>
            <a:prstGeom prst="rect">
              <a:avLst/>
            </a:prstGeom>
            <a:noFill/>
            <a:ln w="9525">
              <a:noFill/>
              <a:miter lim="800000"/>
              <a:headEnd/>
              <a:tailEnd/>
            </a:ln>
            <a:effectLst/>
          </p:spPr>
          <p:txBody>
            <a:bodyPr wrap="none">
              <a:spAutoFit/>
            </a:bodyPr>
            <a:lstStyle/>
            <a:p>
              <a:pPr algn="l"/>
              <a:r>
                <a:rPr lang="en-GB" sz="1800" b="0"/>
                <a:t>Reduce losses</a:t>
              </a:r>
            </a:p>
          </p:txBody>
        </p:sp>
      </p:grpSp>
      <p:grpSp>
        <p:nvGrpSpPr>
          <p:cNvPr id="4" name="Group 12"/>
          <p:cNvGrpSpPr>
            <a:grpSpLocks/>
          </p:cNvGrpSpPr>
          <p:nvPr/>
        </p:nvGrpSpPr>
        <p:grpSpPr bwMode="auto">
          <a:xfrm>
            <a:off x="5343525" y="2133600"/>
            <a:ext cx="3044825" cy="1301750"/>
            <a:chOff x="3366" y="1344"/>
            <a:chExt cx="1918" cy="820"/>
          </a:xfrm>
        </p:grpSpPr>
        <p:grpSp>
          <p:nvGrpSpPr>
            <p:cNvPr id="5" name="Group 13"/>
            <p:cNvGrpSpPr>
              <a:grpSpLocks/>
            </p:cNvGrpSpPr>
            <p:nvPr/>
          </p:nvGrpSpPr>
          <p:grpSpPr bwMode="auto">
            <a:xfrm rot="13682832">
              <a:off x="3584" y="1451"/>
              <a:ext cx="495" cy="931"/>
              <a:chOff x="162" y="2886"/>
              <a:chExt cx="495" cy="931"/>
            </a:xfrm>
          </p:grpSpPr>
          <p:sp>
            <p:nvSpPr>
              <p:cNvPr id="65550" name="Line 14"/>
              <p:cNvSpPr>
                <a:spLocks noChangeShapeType="1"/>
              </p:cNvSpPr>
              <p:nvPr/>
            </p:nvSpPr>
            <p:spPr bwMode="auto">
              <a:xfrm flipV="1">
                <a:off x="657" y="2886"/>
                <a:ext cx="0" cy="816"/>
              </a:xfrm>
              <a:prstGeom prst="line">
                <a:avLst/>
              </a:prstGeom>
              <a:noFill/>
              <a:ln w="76200">
                <a:solidFill>
                  <a:srgbClr val="FF0000"/>
                </a:solidFill>
                <a:round/>
                <a:headEnd/>
                <a:tailEnd type="triangle" w="med" len="med"/>
              </a:ln>
              <a:effectLst/>
            </p:spPr>
            <p:txBody>
              <a:bodyPr/>
              <a:lstStyle/>
              <a:p>
                <a:endParaRPr lang="en-GB"/>
              </a:p>
            </p:txBody>
          </p:sp>
          <p:sp>
            <p:nvSpPr>
              <p:cNvPr id="65551" name="Text Box 15"/>
              <p:cNvSpPr txBox="1">
                <a:spLocks noChangeArrowheads="1"/>
              </p:cNvSpPr>
              <p:nvPr/>
            </p:nvSpPr>
            <p:spPr bwMode="auto">
              <a:xfrm flipH="1">
                <a:off x="162" y="3759"/>
                <a:ext cx="289" cy="58"/>
              </a:xfrm>
              <a:prstGeom prst="rect">
                <a:avLst/>
              </a:prstGeom>
              <a:noFill/>
              <a:ln w="9525">
                <a:noFill/>
                <a:miter lim="800000"/>
                <a:headEnd/>
                <a:tailEnd/>
              </a:ln>
              <a:effectLst/>
            </p:spPr>
            <p:txBody>
              <a:bodyPr vert="eaVert" wrap="none">
                <a:spAutoFit/>
              </a:bodyPr>
              <a:lstStyle/>
              <a:p>
                <a:pPr algn="l"/>
                <a:endParaRPr lang="en-US" sz="1800" b="0"/>
              </a:p>
            </p:txBody>
          </p:sp>
        </p:grpSp>
        <p:sp>
          <p:nvSpPr>
            <p:cNvPr id="65552" name="Text Box 16"/>
            <p:cNvSpPr txBox="1">
              <a:spLocks noChangeArrowheads="1"/>
            </p:cNvSpPr>
            <p:nvPr/>
          </p:nvSpPr>
          <p:spPr bwMode="auto">
            <a:xfrm>
              <a:off x="3833" y="1344"/>
              <a:ext cx="1451" cy="404"/>
            </a:xfrm>
            <a:prstGeom prst="rect">
              <a:avLst/>
            </a:prstGeom>
            <a:noFill/>
            <a:ln w="9525">
              <a:noFill/>
              <a:miter lim="800000"/>
              <a:headEnd/>
              <a:tailEnd/>
            </a:ln>
            <a:effectLst/>
          </p:spPr>
          <p:txBody>
            <a:bodyPr>
              <a:spAutoFit/>
            </a:bodyPr>
            <a:lstStyle/>
            <a:p>
              <a:pPr>
                <a:spcBef>
                  <a:spcPct val="50000"/>
                </a:spcBef>
              </a:pPr>
              <a:r>
                <a:rPr lang="en-GB" sz="1800" b="0"/>
                <a:t>   Change skills mix</a:t>
              </a:r>
              <a:br>
                <a:rPr lang="en-GB" sz="1800" b="0"/>
              </a:br>
              <a:r>
                <a:rPr lang="en-GB" sz="1800" b="0"/>
                <a:t>(inc. volunteers)</a:t>
              </a:r>
            </a:p>
          </p:txBody>
        </p:sp>
      </p:grpSp>
      <p:grpSp>
        <p:nvGrpSpPr>
          <p:cNvPr id="6" name="Group 17"/>
          <p:cNvGrpSpPr>
            <a:grpSpLocks/>
          </p:cNvGrpSpPr>
          <p:nvPr/>
        </p:nvGrpSpPr>
        <p:grpSpPr bwMode="auto">
          <a:xfrm>
            <a:off x="2484438" y="4797425"/>
            <a:ext cx="2227262" cy="1749425"/>
            <a:chOff x="1688" y="3022"/>
            <a:chExt cx="1403" cy="1102"/>
          </a:xfrm>
        </p:grpSpPr>
        <p:sp>
          <p:nvSpPr>
            <p:cNvPr id="65554" name="Line 18"/>
            <p:cNvSpPr>
              <a:spLocks noChangeShapeType="1"/>
            </p:cNvSpPr>
            <p:nvPr/>
          </p:nvSpPr>
          <p:spPr bwMode="auto">
            <a:xfrm flipV="1">
              <a:off x="2154" y="3022"/>
              <a:ext cx="363" cy="771"/>
            </a:xfrm>
            <a:prstGeom prst="line">
              <a:avLst/>
            </a:prstGeom>
            <a:noFill/>
            <a:ln w="76200">
              <a:solidFill>
                <a:srgbClr val="FF0000"/>
              </a:solidFill>
              <a:round/>
              <a:headEnd/>
              <a:tailEnd type="triangle" w="med" len="med"/>
            </a:ln>
            <a:effectLst/>
          </p:spPr>
          <p:txBody>
            <a:bodyPr/>
            <a:lstStyle/>
            <a:p>
              <a:endParaRPr lang="en-GB"/>
            </a:p>
          </p:txBody>
        </p:sp>
        <p:sp>
          <p:nvSpPr>
            <p:cNvPr id="65555" name="Text Box 19"/>
            <p:cNvSpPr txBox="1">
              <a:spLocks noChangeArrowheads="1"/>
            </p:cNvSpPr>
            <p:nvPr/>
          </p:nvSpPr>
          <p:spPr bwMode="auto">
            <a:xfrm>
              <a:off x="1688" y="3893"/>
              <a:ext cx="1403" cy="231"/>
            </a:xfrm>
            <a:prstGeom prst="rect">
              <a:avLst/>
            </a:prstGeom>
            <a:noFill/>
            <a:ln w="9525">
              <a:noFill/>
              <a:miter lim="800000"/>
              <a:headEnd/>
              <a:tailEnd/>
            </a:ln>
            <a:effectLst/>
          </p:spPr>
          <p:txBody>
            <a:bodyPr wrap="none">
              <a:spAutoFit/>
            </a:bodyPr>
            <a:lstStyle/>
            <a:p>
              <a:pPr algn="l"/>
              <a:r>
                <a:rPr lang="en-GB" sz="1800" b="0"/>
                <a:t>Improve distribution</a:t>
              </a:r>
            </a:p>
          </p:txBody>
        </p:sp>
      </p:grpSp>
      <p:grpSp>
        <p:nvGrpSpPr>
          <p:cNvPr id="7" name="Group 31"/>
          <p:cNvGrpSpPr>
            <a:grpSpLocks/>
          </p:cNvGrpSpPr>
          <p:nvPr/>
        </p:nvGrpSpPr>
        <p:grpSpPr bwMode="auto">
          <a:xfrm>
            <a:off x="179388" y="2192338"/>
            <a:ext cx="3121025" cy="1190625"/>
            <a:chOff x="113" y="1381"/>
            <a:chExt cx="1966" cy="750"/>
          </a:xfrm>
        </p:grpSpPr>
        <p:grpSp>
          <p:nvGrpSpPr>
            <p:cNvPr id="8" name="Group 30"/>
            <p:cNvGrpSpPr>
              <a:grpSpLocks/>
            </p:cNvGrpSpPr>
            <p:nvPr/>
          </p:nvGrpSpPr>
          <p:grpSpPr bwMode="auto">
            <a:xfrm>
              <a:off x="1069" y="1719"/>
              <a:ext cx="1010" cy="289"/>
              <a:chOff x="1069" y="1719"/>
              <a:chExt cx="1010" cy="289"/>
            </a:xfrm>
          </p:grpSpPr>
          <p:sp>
            <p:nvSpPr>
              <p:cNvPr id="65558" name="Line 22"/>
              <p:cNvSpPr>
                <a:spLocks noChangeShapeType="1"/>
              </p:cNvSpPr>
              <p:nvPr/>
            </p:nvSpPr>
            <p:spPr bwMode="auto">
              <a:xfrm rot="-13682832" flipH="1" flipV="1">
                <a:off x="1718" y="1600"/>
                <a:ext cx="12" cy="710"/>
              </a:xfrm>
              <a:prstGeom prst="line">
                <a:avLst/>
              </a:prstGeom>
              <a:noFill/>
              <a:ln w="76200">
                <a:solidFill>
                  <a:srgbClr val="FF0000"/>
                </a:solidFill>
                <a:round/>
                <a:headEnd/>
                <a:tailEnd type="triangle" w="med" len="med"/>
              </a:ln>
              <a:effectLst/>
            </p:spPr>
            <p:txBody>
              <a:bodyPr/>
              <a:lstStyle/>
              <a:p>
                <a:endParaRPr lang="en-GB"/>
              </a:p>
            </p:txBody>
          </p:sp>
          <p:sp>
            <p:nvSpPr>
              <p:cNvPr id="65559" name="Text Box 23"/>
              <p:cNvSpPr txBox="1">
                <a:spLocks noChangeArrowheads="1"/>
              </p:cNvSpPr>
              <p:nvPr/>
            </p:nvSpPr>
            <p:spPr bwMode="auto">
              <a:xfrm rot="-13682832">
                <a:off x="953" y="1835"/>
                <a:ext cx="289" cy="58"/>
              </a:xfrm>
              <a:prstGeom prst="rect">
                <a:avLst/>
              </a:prstGeom>
              <a:noFill/>
              <a:ln w="9525">
                <a:noFill/>
                <a:miter lim="800000"/>
                <a:headEnd/>
                <a:tailEnd/>
              </a:ln>
              <a:effectLst/>
            </p:spPr>
            <p:txBody>
              <a:bodyPr rot="10800000" vert="eaVert" wrap="none">
                <a:spAutoFit/>
              </a:bodyPr>
              <a:lstStyle/>
              <a:p>
                <a:pPr algn="l"/>
                <a:endParaRPr lang="en-US" sz="1800" b="0"/>
              </a:p>
            </p:txBody>
          </p:sp>
        </p:grpSp>
        <p:sp>
          <p:nvSpPr>
            <p:cNvPr id="65560" name="Text Box 24"/>
            <p:cNvSpPr txBox="1">
              <a:spLocks noChangeArrowheads="1"/>
            </p:cNvSpPr>
            <p:nvPr/>
          </p:nvSpPr>
          <p:spPr bwMode="auto">
            <a:xfrm>
              <a:off x="113" y="1381"/>
              <a:ext cx="1678" cy="750"/>
            </a:xfrm>
            <a:prstGeom prst="rect">
              <a:avLst/>
            </a:prstGeom>
            <a:noFill/>
            <a:ln w="9525">
              <a:noFill/>
              <a:miter lim="800000"/>
              <a:headEnd/>
              <a:tailEnd/>
            </a:ln>
            <a:effectLst/>
          </p:spPr>
          <p:txBody>
            <a:bodyPr>
              <a:spAutoFit/>
            </a:bodyPr>
            <a:lstStyle/>
            <a:p>
              <a:pPr algn="l">
                <a:spcBef>
                  <a:spcPct val="50000"/>
                </a:spcBef>
              </a:pPr>
              <a:r>
                <a:rPr lang="en-GB" sz="1800" b="0"/>
                <a:t>Develop partnerships (MoH, other sectors, NGOs, FBOs</a:t>
              </a:r>
              <a:br>
                <a:rPr lang="en-GB" sz="1800" b="0"/>
              </a:br>
              <a:r>
                <a:rPr lang="en-GB" sz="1800" b="0"/>
                <a:t>non-formal providers)</a:t>
              </a:r>
            </a:p>
          </p:txBody>
        </p:sp>
      </p:grpSp>
      <p:grpSp>
        <p:nvGrpSpPr>
          <p:cNvPr id="9" name="Group 25"/>
          <p:cNvGrpSpPr>
            <a:grpSpLocks/>
          </p:cNvGrpSpPr>
          <p:nvPr/>
        </p:nvGrpSpPr>
        <p:grpSpPr bwMode="auto">
          <a:xfrm>
            <a:off x="5003800" y="4797425"/>
            <a:ext cx="2279650" cy="1749425"/>
            <a:chOff x="3152" y="3022"/>
            <a:chExt cx="1436" cy="1102"/>
          </a:xfrm>
        </p:grpSpPr>
        <p:sp>
          <p:nvSpPr>
            <p:cNvPr id="65562" name="Text Box 26"/>
            <p:cNvSpPr txBox="1">
              <a:spLocks noChangeArrowheads="1"/>
            </p:cNvSpPr>
            <p:nvPr/>
          </p:nvSpPr>
          <p:spPr bwMode="auto">
            <a:xfrm>
              <a:off x="3152" y="3893"/>
              <a:ext cx="1436" cy="231"/>
            </a:xfrm>
            <a:prstGeom prst="rect">
              <a:avLst/>
            </a:prstGeom>
            <a:noFill/>
            <a:ln w="9525">
              <a:noFill/>
              <a:miter lim="800000"/>
              <a:headEnd/>
              <a:tailEnd/>
            </a:ln>
            <a:effectLst/>
          </p:spPr>
          <p:txBody>
            <a:bodyPr wrap="none">
              <a:spAutoFit/>
            </a:bodyPr>
            <a:lstStyle/>
            <a:p>
              <a:pPr algn="l"/>
              <a:r>
                <a:rPr lang="en-GB" sz="1800" b="0"/>
                <a:t>Improve productivity</a:t>
              </a:r>
            </a:p>
          </p:txBody>
        </p:sp>
        <p:sp>
          <p:nvSpPr>
            <p:cNvPr id="65563" name="Line 27"/>
            <p:cNvSpPr>
              <a:spLocks noChangeShapeType="1"/>
            </p:cNvSpPr>
            <p:nvPr/>
          </p:nvSpPr>
          <p:spPr bwMode="auto">
            <a:xfrm flipH="1" flipV="1">
              <a:off x="3606" y="3022"/>
              <a:ext cx="363" cy="771"/>
            </a:xfrm>
            <a:prstGeom prst="line">
              <a:avLst/>
            </a:prstGeom>
            <a:noFill/>
            <a:ln w="76200">
              <a:solidFill>
                <a:srgbClr val="FF0000"/>
              </a:solidFill>
              <a:round/>
              <a:headEnd/>
              <a:tailEnd type="triangle" w="med" len="med"/>
            </a:ln>
            <a:effectLst/>
          </p:spPr>
          <p:txBody>
            <a:bodyPr/>
            <a:lstStyle/>
            <a:p>
              <a:endParaRPr lang="en-GB"/>
            </a:p>
          </p:txBody>
        </p:sp>
      </p:grpSp>
      <p:sp>
        <p:nvSpPr>
          <p:cNvPr id="65564" name="Rectangle 28"/>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GB"/>
          </a:p>
        </p:txBody>
      </p:sp>
      <p:graphicFrame>
        <p:nvGraphicFramePr>
          <p:cNvPr id="65565" name="Object 29"/>
          <p:cNvGraphicFramePr>
            <a:graphicFrameLocks noChangeAspect="1"/>
          </p:cNvGraphicFramePr>
          <p:nvPr/>
        </p:nvGraphicFramePr>
        <p:xfrm>
          <a:off x="3203575" y="3213100"/>
          <a:ext cx="3044825" cy="1812925"/>
        </p:xfrm>
        <a:graphic>
          <a:graphicData uri="http://schemas.openxmlformats.org/presentationml/2006/ole">
            <mc:AlternateContent xmlns:mc="http://schemas.openxmlformats.org/markup-compatibility/2006">
              <mc:Choice xmlns:v="urn:schemas-microsoft-com:vml" Requires="v">
                <p:oleObj spid="_x0000_s1052" r:id="rId4" imgW="5530850" imgH="3292475" progId="">
                  <p:embed/>
                </p:oleObj>
              </mc:Choice>
              <mc:Fallback>
                <p:oleObj r:id="rId4" imgW="5530850" imgH="3292475" progId="">
                  <p:embed/>
                  <p:pic>
                    <p:nvPicPr>
                      <p:cNvPr id="0" name="Picture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3575" y="3213100"/>
                        <a:ext cx="3044825" cy="1812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 name="Oval Callout 30"/>
          <p:cNvSpPr/>
          <p:nvPr/>
        </p:nvSpPr>
        <p:spPr>
          <a:xfrm>
            <a:off x="755576" y="1052736"/>
            <a:ext cx="1872208" cy="864096"/>
          </a:xfrm>
          <a:prstGeom prst="wedgeEllipseCallout">
            <a:avLst>
              <a:gd name="adj1" fmla="val -36637"/>
              <a:gd name="adj2" fmla="val 111552"/>
            </a:avLst>
          </a:prstGeom>
          <a:solidFill>
            <a:srgbClr val="92D05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accent3">
                    <a:lumMod val="50000"/>
                  </a:schemeClr>
                </a:solidFill>
              </a:rPr>
              <a:t>HS strategies</a:t>
            </a:r>
            <a:endParaRPr lang="en-GB" b="1" dirty="0">
              <a:solidFill>
                <a:schemeClr val="accent3">
                  <a:lumMod val="50000"/>
                </a:schemeClr>
              </a:solidFill>
            </a:endParaRPr>
          </a:p>
        </p:txBody>
      </p:sp>
      <p:sp>
        <p:nvSpPr>
          <p:cNvPr id="33" name="Oval Callout 32"/>
          <p:cNvSpPr/>
          <p:nvPr/>
        </p:nvSpPr>
        <p:spPr>
          <a:xfrm>
            <a:off x="6804248" y="332656"/>
            <a:ext cx="2119792" cy="1329541"/>
          </a:xfrm>
          <a:prstGeom prst="wedgeEllipseCallout">
            <a:avLst/>
          </a:prstGeom>
          <a:solidFill>
            <a:srgbClr val="FF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0000"/>
                </a:solidFill>
              </a:rPr>
              <a:t>HR strategies</a:t>
            </a:r>
            <a:endParaRPr lang="en-GB" b="1" dirty="0">
              <a:solidFill>
                <a:srgbClr val="FF0000"/>
              </a:solidFill>
            </a:endParaRPr>
          </a:p>
        </p:txBody>
      </p:sp>
      <p:sp>
        <p:nvSpPr>
          <p:cNvPr id="30" name="Oval 29"/>
          <p:cNvSpPr/>
          <p:nvPr/>
        </p:nvSpPr>
        <p:spPr>
          <a:xfrm rot="12903477">
            <a:off x="695" y="3825145"/>
            <a:ext cx="7336634" cy="1707736"/>
          </a:xfrm>
          <a:prstGeom prst="ellipse">
            <a:avLst/>
          </a:prstGeom>
          <a:solidFill>
            <a:srgbClr val="92D050">
              <a:alpha val="10000"/>
            </a:srgbClr>
          </a:solidFill>
          <a:ln w="50800">
            <a:solidFill>
              <a:srgbClr val="92D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540"/>
                                        </p:tgtEl>
                                        <p:attrNameLst>
                                          <p:attrName>style.visibility</p:attrName>
                                        </p:attrNameLst>
                                      </p:cBhvr>
                                      <p:to>
                                        <p:strVal val="visible"/>
                                      </p:to>
                                    </p:set>
                                    <p:anim calcmode="lin" valueType="num">
                                      <p:cBhvr additive="base">
                                        <p:cTn id="7" dur="500" fill="hold"/>
                                        <p:tgtEl>
                                          <p:spTgt spid="65540"/>
                                        </p:tgtEl>
                                        <p:attrNameLst>
                                          <p:attrName>ppt_x</p:attrName>
                                        </p:attrNameLst>
                                      </p:cBhvr>
                                      <p:tavLst>
                                        <p:tav tm="0">
                                          <p:val>
                                            <p:strVal val="0-#ppt_w/2"/>
                                          </p:val>
                                        </p:tav>
                                        <p:tav tm="100000">
                                          <p:val>
                                            <p:strVal val="#ppt_x"/>
                                          </p:val>
                                        </p:tav>
                                      </p:tavLst>
                                    </p:anim>
                                    <p:anim calcmode="lin" valueType="num">
                                      <p:cBhvr additive="base">
                                        <p:cTn id="8" dur="500" fill="hold"/>
                                        <p:tgtEl>
                                          <p:spTgt spid="6554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554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grpId="0" nodeType="afterEffect">
                                  <p:stCondLst>
                                    <p:cond delay="500"/>
                                  </p:stCondLst>
                                  <p:childTnLst>
                                    <p:set>
                                      <p:cBhvr>
                                        <p:cTn id="43" dur="1" fill="hold">
                                          <p:stCondLst>
                                            <p:cond delay="0"/>
                                          </p:stCondLst>
                                        </p:cTn>
                                        <p:tgtEl>
                                          <p:spTgt spid="31"/>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32"/>
                                        </p:tgtEl>
                                        <p:attrNameLst>
                                          <p:attrName>style.visibility</p:attrName>
                                        </p:attrNameLst>
                                      </p:cBhvr>
                                      <p:to>
                                        <p:strVal val="visible"/>
                                      </p:to>
                                    </p:set>
                                  </p:childTnLst>
                                </p:cTn>
                              </p:par>
                            </p:childTnLst>
                          </p:cTn>
                        </p:par>
                        <p:par>
                          <p:cTn id="48" fill="hold">
                            <p:stCondLst>
                              <p:cond delay="0"/>
                            </p:stCondLst>
                            <p:childTnLst>
                              <p:par>
                                <p:cTn id="49" presetID="1" presetClass="entr" presetSubtype="0" fill="hold" grpId="0" nodeType="afterEffect">
                                  <p:stCondLst>
                                    <p:cond delay="500"/>
                                  </p:stCondLst>
                                  <p:childTnLst>
                                    <p:set>
                                      <p:cBhvr>
                                        <p:cTn id="50"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65540" grpId="0" animBg="1"/>
      <p:bldP spid="65541" grpId="0" animBg="1"/>
      <p:bldP spid="31" grpId="0" animBg="1"/>
      <p:bldP spid="33" grpId="0" animBg="1"/>
      <p:bldP spid="3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R="0" rtl="0"/>
            <a:r>
              <a:rPr lang="en-GB" dirty="0"/>
              <a:t>Understanding individual staff performance</a:t>
            </a:r>
          </a:p>
        </p:txBody>
      </p:sp>
      <p:sp>
        <p:nvSpPr>
          <p:cNvPr id="3" name="Text Placeholder 2"/>
          <p:cNvSpPr>
            <a:spLocks noGrp="1"/>
          </p:cNvSpPr>
          <p:nvPr>
            <p:ph type="body" idx="1"/>
          </p:nvPr>
        </p:nvSpPr>
        <p:spPr>
          <a:xfrm>
            <a:off x="214282" y="1628800"/>
            <a:ext cx="8390166" cy="5111717"/>
          </a:xfrm>
        </p:spPr>
        <p:txBody>
          <a:bodyPr/>
          <a:lstStyle/>
          <a:p>
            <a:endParaRPr lang="en-GB" dirty="0"/>
          </a:p>
        </p:txBody>
      </p:sp>
      <p:sp>
        <p:nvSpPr>
          <p:cNvPr id="4" name="Rounded Rectangle 3"/>
          <p:cNvSpPr/>
          <p:nvPr/>
        </p:nvSpPr>
        <p:spPr>
          <a:xfrm>
            <a:off x="971496" y="3508418"/>
            <a:ext cx="11430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Effort</a:t>
            </a:r>
            <a:endParaRPr lang="en-GB" dirty="0"/>
          </a:p>
        </p:txBody>
      </p:sp>
      <p:sp>
        <p:nvSpPr>
          <p:cNvPr id="5" name="Rounded Rectangle 4"/>
          <p:cNvSpPr/>
          <p:nvPr/>
        </p:nvSpPr>
        <p:spPr>
          <a:xfrm>
            <a:off x="3900454" y="3507569"/>
            <a:ext cx="1643074"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Performance</a:t>
            </a:r>
            <a:endParaRPr lang="en-GB" dirty="0"/>
          </a:p>
        </p:txBody>
      </p:sp>
      <p:sp>
        <p:nvSpPr>
          <p:cNvPr id="6" name="Oval 5"/>
          <p:cNvSpPr/>
          <p:nvPr/>
        </p:nvSpPr>
        <p:spPr>
          <a:xfrm>
            <a:off x="6186470" y="3114660"/>
            <a:ext cx="1928826" cy="17145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Intrinsic</a:t>
            </a:r>
            <a:br>
              <a:rPr lang="en-GB" dirty="0" smtClean="0"/>
            </a:br>
            <a:endParaRPr lang="en-GB" dirty="0" smtClean="0"/>
          </a:p>
          <a:p>
            <a:pPr algn="ctr"/>
            <a:r>
              <a:rPr lang="en-GB" b="1" dirty="0" smtClean="0">
                <a:solidFill>
                  <a:schemeClr val="tx2">
                    <a:lumMod val="75000"/>
                  </a:schemeClr>
                </a:solidFill>
              </a:rPr>
              <a:t>Reward/</a:t>
            </a:r>
          </a:p>
          <a:p>
            <a:pPr algn="ctr"/>
            <a:r>
              <a:rPr lang="en-GB" b="1" dirty="0" smtClean="0">
                <a:solidFill>
                  <a:schemeClr val="tx2">
                    <a:lumMod val="75000"/>
                  </a:schemeClr>
                </a:solidFill>
              </a:rPr>
              <a:t>Sanction</a:t>
            </a:r>
            <a:r>
              <a:rPr lang="en-GB" dirty="0" smtClean="0"/>
              <a:t/>
            </a:r>
            <a:br>
              <a:rPr lang="en-GB" dirty="0" smtClean="0"/>
            </a:br>
            <a:endParaRPr lang="en-GB" dirty="0" smtClean="0"/>
          </a:p>
          <a:p>
            <a:pPr algn="ctr"/>
            <a:r>
              <a:rPr lang="en-GB" dirty="0" smtClean="0"/>
              <a:t>Extrinsic </a:t>
            </a:r>
            <a:endParaRPr lang="en-GB" dirty="0"/>
          </a:p>
        </p:txBody>
      </p:sp>
      <p:cxnSp>
        <p:nvCxnSpPr>
          <p:cNvPr id="8" name="Straight Arrow Connector 7"/>
          <p:cNvCxnSpPr>
            <a:stCxn id="4" idx="3"/>
            <a:endCxn id="5" idx="1"/>
          </p:cNvCxnSpPr>
          <p:nvPr/>
        </p:nvCxnSpPr>
        <p:spPr>
          <a:xfrm flipV="1">
            <a:off x="2114504" y="3971916"/>
            <a:ext cx="1785950" cy="849"/>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543528" y="3971122"/>
            <a:ext cx="642942" cy="1588"/>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6" idx="4"/>
            <a:endCxn id="4" idx="2"/>
          </p:cNvCxnSpPr>
          <p:nvPr/>
        </p:nvCxnSpPr>
        <p:spPr>
          <a:xfrm rot="5400000" flipH="1">
            <a:off x="4150912" y="1829201"/>
            <a:ext cx="392060" cy="5607883"/>
          </a:xfrm>
          <a:prstGeom prst="bentConnector3">
            <a:avLst>
              <a:gd name="adj1" fmla="val -58307"/>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32" name="Rounded Rectangular Callout 31"/>
          <p:cNvSpPr/>
          <p:nvPr/>
        </p:nvSpPr>
        <p:spPr>
          <a:xfrm>
            <a:off x="1042934" y="2185966"/>
            <a:ext cx="1214446" cy="928694"/>
          </a:xfrm>
          <a:prstGeom prst="wedgeRoundRectCallout">
            <a:avLst>
              <a:gd name="adj1" fmla="val 76771"/>
              <a:gd name="adj2" fmla="val 140175"/>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1">
                    <a:lumMod val="50000"/>
                  </a:schemeClr>
                </a:solidFill>
              </a:rPr>
              <a:t>Direction</a:t>
            </a:r>
            <a:endParaRPr lang="en-GB" dirty="0">
              <a:solidFill>
                <a:schemeClr val="accent1">
                  <a:lumMod val="50000"/>
                </a:schemeClr>
              </a:solidFill>
            </a:endParaRPr>
          </a:p>
        </p:txBody>
      </p:sp>
      <p:sp>
        <p:nvSpPr>
          <p:cNvPr id="33" name="Rounded Rectangular Callout 32"/>
          <p:cNvSpPr/>
          <p:nvPr/>
        </p:nvSpPr>
        <p:spPr>
          <a:xfrm>
            <a:off x="3131840" y="2257404"/>
            <a:ext cx="1892262" cy="928694"/>
          </a:xfrm>
          <a:prstGeom prst="wedgeRoundRectCallout">
            <a:avLst>
              <a:gd name="adj1" fmla="val -47105"/>
              <a:gd name="adj2" fmla="val 132331"/>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1">
                    <a:lumMod val="50000"/>
                  </a:schemeClr>
                </a:solidFill>
              </a:rPr>
              <a:t>Competencies</a:t>
            </a:r>
            <a:endParaRPr lang="en-GB" dirty="0">
              <a:solidFill>
                <a:schemeClr val="accent1">
                  <a:lumMod val="50000"/>
                </a:schemeClr>
              </a:solidFill>
            </a:endParaRPr>
          </a:p>
        </p:txBody>
      </p:sp>
      <p:sp>
        <p:nvSpPr>
          <p:cNvPr id="34" name="Rounded Rectangular Callout 33"/>
          <p:cNvSpPr/>
          <p:nvPr/>
        </p:nvSpPr>
        <p:spPr>
          <a:xfrm>
            <a:off x="1900190" y="4757734"/>
            <a:ext cx="1357322" cy="928694"/>
          </a:xfrm>
          <a:prstGeom prst="wedgeRoundRectCallout">
            <a:avLst>
              <a:gd name="adj1" fmla="val 18826"/>
              <a:gd name="adj2" fmla="val -133328"/>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1">
                    <a:lumMod val="50000"/>
                  </a:schemeClr>
                </a:solidFill>
              </a:rPr>
              <a:t>Resources</a:t>
            </a:r>
            <a:endParaRPr lang="en-GB" dirty="0">
              <a:solidFill>
                <a:schemeClr val="accent1">
                  <a:lumMod val="50000"/>
                </a:schemeClr>
              </a:solidFill>
            </a:endParaRPr>
          </a:p>
        </p:txBody>
      </p:sp>
      <p:sp>
        <p:nvSpPr>
          <p:cNvPr id="35" name="Rounded Rectangular Callout 34"/>
          <p:cNvSpPr/>
          <p:nvPr/>
        </p:nvSpPr>
        <p:spPr>
          <a:xfrm>
            <a:off x="6757974" y="1828776"/>
            <a:ext cx="1357322" cy="938218"/>
          </a:xfrm>
          <a:prstGeom prst="wedgeRoundRectCallout">
            <a:avLst>
              <a:gd name="adj1" fmla="val -21949"/>
              <a:gd name="adj2" fmla="val 91322"/>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1">
                    <a:lumMod val="50000"/>
                  </a:schemeClr>
                </a:solidFill>
              </a:rPr>
              <a:t>Job</a:t>
            </a:r>
          </a:p>
          <a:p>
            <a:pPr algn="ctr"/>
            <a:r>
              <a:rPr lang="en-GB" dirty="0" smtClean="0">
                <a:solidFill>
                  <a:schemeClr val="accent1">
                    <a:lumMod val="50000"/>
                  </a:schemeClr>
                </a:solidFill>
              </a:rPr>
              <a:t>satisfaction</a:t>
            </a:r>
            <a:endParaRPr lang="en-GB" dirty="0">
              <a:solidFill>
                <a:schemeClr val="accent1">
                  <a:lumMod val="50000"/>
                </a:schemeClr>
              </a:solidFill>
            </a:endParaRPr>
          </a:p>
        </p:txBody>
      </p:sp>
      <p:sp>
        <p:nvSpPr>
          <p:cNvPr id="36" name="Rounded Rectangular Callout 35"/>
          <p:cNvSpPr/>
          <p:nvPr/>
        </p:nvSpPr>
        <p:spPr>
          <a:xfrm>
            <a:off x="7400916" y="5257800"/>
            <a:ext cx="1357322" cy="938218"/>
          </a:xfrm>
          <a:prstGeom prst="wedgeRoundRectCallout">
            <a:avLst>
              <a:gd name="adj1" fmla="val -36920"/>
              <a:gd name="adj2" fmla="val -106850"/>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solidFill>
                <a:schemeClr val="accent1">
                  <a:lumMod val="50000"/>
                </a:schemeClr>
              </a:solidFill>
            </a:endParaRPr>
          </a:p>
          <a:p>
            <a:pPr algn="ctr"/>
            <a:r>
              <a:rPr lang="en-GB" dirty="0" smtClean="0">
                <a:solidFill>
                  <a:schemeClr val="accent1">
                    <a:lumMod val="50000"/>
                  </a:schemeClr>
                </a:solidFill>
              </a:rPr>
              <a:t>Praise</a:t>
            </a:r>
            <a:r>
              <a:rPr lang="en-GB" dirty="0">
                <a:solidFill>
                  <a:schemeClr val="accent1">
                    <a:lumMod val="50000"/>
                  </a:schemeClr>
                </a:solidFill>
              </a:rPr>
              <a:t>, incentives, </a:t>
            </a:r>
            <a:r>
              <a:rPr lang="en-GB" dirty="0" err="1">
                <a:solidFill>
                  <a:schemeClr val="accent1">
                    <a:lumMod val="50000"/>
                  </a:schemeClr>
                </a:solidFill>
              </a:rPr>
              <a:t>etc</a:t>
            </a:r>
            <a:endParaRPr lang="en-GB" dirty="0">
              <a:solidFill>
                <a:schemeClr val="accent1">
                  <a:lumMod val="50000"/>
                </a:schemeClr>
              </a:solidFill>
            </a:endParaRPr>
          </a:p>
          <a:p>
            <a:pPr algn="ctr"/>
            <a:endParaRPr lang="en-GB" dirty="0">
              <a:solidFill>
                <a:schemeClr val="accent1">
                  <a:lumMod val="50000"/>
                </a:schemeClr>
              </a:solidFill>
            </a:endParaRPr>
          </a:p>
        </p:txBody>
      </p:sp>
      <p:sp>
        <p:nvSpPr>
          <p:cNvPr id="15" name="Oval 14"/>
          <p:cNvSpPr/>
          <p:nvPr/>
        </p:nvSpPr>
        <p:spPr>
          <a:xfrm rot="14471991">
            <a:off x="-285697" y="3525814"/>
            <a:ext cx="4620350" cy="1173497"/>
          </a:xfrm>
          <a:prstGeom prst="ellipse">
            <a:avLst/>
          </a:prstGeom>
          <a:solidFill>
            <a:srgbClr val="92D050">
              <a:alpha val="10000"/>
            </a:srgbClr>
          </a:solidFill>
          <a:ln w="50800">
            <a:solidFill>
              <a:srgbClr val="92D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p:cNvSpPr/>
          <p:nvPr/>
        </p:nvSpPr>
        <p:spPr>
          <a:xfrm rot="1350947">
            <a:off x="1357291" y="1774936"/>
            <a:ext cx="7555126" cy="3466964"/>
          </a:xfrm>
          <a:prstGeom prst="ellipse">
            <a:avLst/>
          </a:prstGeom>
          <a:solidFill>
            <a:srgbClr val="FF0000">
              <a:alpha val="10000"/>
            </a:srgbClr>
          </a:solidFill>
          <a:ln w="508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Callout 16"/>
          <p:cNvSpPr/>
          <p:nvPr/>
        </p:nvSpPr>
        <p:spPr>
          <a:xfrm>
            <a:off x="4404070" y="486135"/>
            <a:ext cx="1728192" cy="936104"/>
          </a:xfrm>
          <a:prstGeom prst="wedgeEllipseCallout">
            <a:avLst/>
          </a:prstGeom>
          <a:solidFill>
            <a:srgbClr val="FF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0000"/>
                </a:solidFill>
              </a:rPr>
              <a:t>HR strategies</a:t>
            </a:r>
            <a:endParaRPr lang="en-GB" b="1" dirty="0">
              <a:solidFill>
                <a:srgbClr val="FF0000"/>
              </a:solidFill>
            </a:endParaRPr>
          </a:p>
        </p:txBody>
      </p:sp>
      <p:sp>
        <p:nvSpPr>
          <p:cNvPr id="18" name="Oval Callout 17"/>
          <p:cNvSpPr/>
          <p:nvPr/>
        </p:nvSpPr>
        <p:spPr>
          <a:xfrm>
            <a:off x="179512" y="5517232"/>
            <a:ext cx="1872208" cy="864096"/>
          </a:xfrm>
          <a:prstGeom prst="wedgeEllipseCallout">
            <a:avLst>
              <a:gd name="adj1" fmla="val 54067"/>
              <a:gd name="adj2" fmla="val -64359"/>
            </a:avLst>
          </a:prstGeom>
          <a:solidFill>
            <a:srgbClr val="92D05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accent3">
                    <a:lumMod val="50000"/>
                  </a:schemeClr>
                </a:solidFill>
              </a:rPr>
              <a:t>HS strategies</a:t>
            </a:r>
            <a:endParaRPr lang="en-GB" b="1" dirty="0">
              <a:solidFill>
                <a:schemeClr val="accent3">
                  <a:lumMod val="50000"/>
                </a:schemeClr>
              </a:solidFill>
            </a:endParaRPr>
          </a:p>
        </p:txBody>
      </p:sp>
      <p:sp>
        <p:nvSpPr>
          <p:cNvPr id="7" name="Smiley Face 6"/>
          <p:cNvSpPr/>
          <p:nvPr/>
        </p:nvSpPr>
        <p:spPr>
          <a:xfrm>
            <a:off x="4150940" y="5222081"/>
            <a:ext cx="1392588" cy="1197570"/>
          </a:xfrm>
          <a:prstGeom prst="smileyFac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p>
          <a:p>
            <a:pPr algn="ctr"/>
            <a:r>
              <a:rPr lang="en-GB" dirty="0" smtClean="0"/>
              <a:t>Fairness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7" presetClass="entr" presetSubtype="8"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ppt_x</p:attrName>
                                        </p:attrNameLst>
                                      </p:cBhvr>
                                      <p:tavLst>
                                        <p:tav tm="0">
                                          <p:val>
                                            <p:strVal val="#ppt_x-#ppt_w/2"/>
                                          </p:val>
                                        </p:tav>
                                        <p:tav tm="100000">
                                          <p:val>
                                            <p:strVal val="#ppt_x"/>
                                          </p:val>
                                        </p:tav>
                                      </p:tavLst>
                                    </p:anim>
                                    <p:anim calcmode="lin" valueType="num">
                                      <p:cBhvr>
                                        <p:cTn id="12" dur="500" fill="hold"/>
                                        <p:tgtEl>
                                          <p:spTgt spid="8"/>
                                        </p:tgtEl>
                                        <p:attrNameLst>
                                          <p:attrName>ppt_y</p:attrName>
                                        </p:attrNameLst>
                                      </p:cBhvr>
                                      <p:tavLst>
                                        <p:tav tm="0">
                                          <p:val>
                                            <p:strVal val="#ppt_y"/>
                                          </p:val>
                                        </p:tav>
                                        <p:tav tm="100000">
                                          <p:val>
                                            <p:strVal val="#ppt_y"/>
                                          </p:val>
                                        </p:tav>
                                      </p:tavLst>
                                    </p:anim>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7" presetClass="entr" presetSubtype="8"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p:cTn id="23" dur="500" fill="hold"/>
                                        <p:tgtEl>
                                          <p:spTgt spid="9"/>
                                        </p:tgtEl>
                                        <p:attrNameLst>
                                          <p:attrName>ppt_x</p:attrName>
                                        </p:attrNameLst>
                                      </p:cBhvr>
                                      <p:tavLst>
                                        <p:tav tm="0">
                                          <p:val>
                                            <p:strVal val="#ppt_x-#ppt_w/2"/>
                                          </p:val>
                                        </p:tav>
                                        <p:tav tm="100000">
                                          <p:val>
                                            <p:strVal val="#ppt_x"/>
                                          </p:val>
                                        </p:tav>
                                      </p:tavLst>
                                    </p:anim>
                                    <p:anim calcmode="lin" valueType="num">
                                      <p:cBhvr>
                                        <p:cTn id="24" dur="500" fill="hold"/>
                                        <p:tgtEl>
                                          <p:spTgt spid="9"/>
                                        </p:tgtEl>
                                        <p:attrNameLst>
                                          <p:attrName>ppt_y</p:attrName>
                                        </p:attrNameLst>
                                      </p:cBhvr>
                                      <p:tavLst>
                                        <p:tav tm="0">
                                          <p:val>
                                            <p:strVal val="#ppt_y"/>
                                          </p:val>
                                        </p:tav>
                                        <p:tav tm="100000">
                                          <p:val>
                                            <p:strVal val="#ppt_y"/>
                                          </p:val>
                                        </p:tav>
                                      </p:tavLst>
                                    </p:anim>
                                    <p:anim calcmode="lin" valueType="num">
                                      <p:cBhvr>
                                        <p:cTn id="25" dur="500" fill="hold"/>
                                        <p:tgtEl>
                                          <p:spTgt spid="9"/>
                                        </p:tgtEl>
                                        <p:attrNameLst>
                                          <p:attrName>ppt_w</p:attrName>
                                        </p:attrNameLst>
                                      </p:cBhvr>
                                      <p:tavLst>
                                        <p:tav tm="0">
                                          <p:val>
                                            <p:fltVal val="0"/>
                                          </p:val>
                                        </p:tav>
                                        <p:tav tm="100000">
                                          <p:val>
                                            <p:strVal val="#ppt_w"/>
                                          </p:val>
                                        </p:tav>
                                      </p:tavLst>
                                    </p:anim>
                                    <p:anim calcmode="lin" valueType="num">
                                      <p:cBhvr>
                                        <p:cTn id="26" dur="5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fade">
                                      <p:cBhvr>
                                        <p:cTn id="39" dur="2000"/>
                                        <p:tgtEl>
                                          <p:spTgt spid="32"/>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fade">
                                      <p:cBhvr>
                                        <p:cTn id="44" dur="2000"/>
                                        <p:tgtEl>
                                          <p:spTgt spid="33"/>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fade">
                                      <p:cBhvr>
                                        <p:cTn id="49" dur="2000"/>
                                        <p:tgtEl>
                                          <p:spTgt spid="34"/>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fade">
                                      <p:cBhvr>
                                        <p:cTn id="54" dur="2000"/>
                                        <p:tgtEl>
                                          <p:spTgt spid="35"/>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fade">
                                      <p:cBhvr>
                                        <p:cTn id="59" dur="2000"/>
                                        <p:tgtEl>
                                          <p:spTgt spid="36"/>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7"/>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16"/>
                                        </p:tgtEl>
                                        <p:attrNameLst>
                                          <p:attrName>style.visibility</p:attrName>
                                        </p:attrNameLst>
                                      </p:cBhvr>
                                      <p:to>
                                        <p:strVal val="visible"/>
                                      </p:to>
                                    </p:set>
                                  </p:childTnLst>
                                </p:cTn>
                              </p:par>
                            </p:childTnLst>
                          </p:cTn>
                        </p:par>
                        <p:par>
                          <p:cTn id="68" fill="hold">
                            <p:stCondLst>
                              <p:cond delay="0"/>
                            </p:stCondLst>
                            <p:childTnLst>
                              <p:par>
                                <p:cTn id="69" presetID="1" presetClass="entr" presetSubtype="0" fill="hold" grpId="0" nodeType="afterEffect">
                                  <p:stCondLst>
                                    <p:cond delay="500"/>
                                  </p:stCondLst>
                                  <p:childTnLst>
                                    <p:set>
                                      <p:cBhvr>
                                        <p:cTn id="70" dur="1" fill="hold">
                                          <p:stCondLst>
                                            <p:cond delay="0"/>
                                          </p:stCondLst>
                                        </p:cTn>
                                        <p:tgtEl>
                                          <p:spTgt spid="1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5"/>
                                        </p:tgtEl>
                                        <p:attrNameLst>
                                          <p:attrName>style.visibility</p:attrName>
                                        </p:attrNameLst>
                                      </p:cBhvr>
                                      <p:to>
                                        <p:strVal val="visible"/>
                                      </p:to>
                                    </p:set>
                                  </p:childTnLst>
                                </p:cTn>
                              </p:par>
                            </p:childTnLst>
                          </p:cTn>
                        </p:par>
                        <p:par>
                          <p:cTn id="75" fill="hold">
                            <p:stCondLst>
                              <p:cond delay="0"/>
                            </p:stCondLst>
                            <p:childTnLst>
                              <p:par>
                                <p:cTn id="76" presetID="1" presetClass="entr" presetSubtype="0" fill="hold" grpId="0" nodeType="afterEffect">
                                  <p:stCondLst>
                                    <p:cond delay="500"/>
                                  </p:stCondLst>
                                  <p:childTnLst>
                                    <p:set>
                                      <p:cBhvr>
                                        <p:cTn id="77"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32" grpId="0" animBg="1"/>
      <p:bldP spid="33" grpId="0" animBg="1"/>
      <p:bldP spid="34" grpId="0" animBg="1"/>
      <p:bldP spid="35" grpId="0" animBg="1"/>
      <p:bldP spid="36" grpId="0" animBg="1"/>
      <p:bldP spid="15" grpId="0" animBg="1"/>
      <p:bldP spid="16" grpId="0" animBg="1"/>
      <p:bldP spid="17" grpId="0" animBg="1"/>
      <p:bldP spid="18"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0088B0"/>
                </a:solidFill>
              </a:rPr>
              <a:t>Areas for consideration for managing workforce performance</a:t>
            </a:r>
            <a:endParaRPr lang="en-GB" b="1" dirty="0">
              <a:solidFill>
                <a:srgbClr val="0088B0"/>
              </a:solidFill>
            </a:endParaRPr>
          </a:p>
        </p:txBody>
      </p:sp>
      <p:sp>
        <p:nvSpPr>
          <p:cNvPr id="3" name="Content Placeholder 2"/>
          <p:cNvSpPr>
            <a:spLocks noGrp="1"/>
          </p:cNvSpPr>
          <p:nvPr>
            <p:ph idx="1"/>
          </p:nvPr>
        </p:nvSpPr>
        <p:spPr>
          <a:xfrm>
            <a:off x="518864" y="1600200"/>
            <a:ext cx="8229600" cy="4525963"/>
          </a:xfrm>
        </p:spPr>
        <p:txBody>
          <a:bodyPr>
            <a:normAutofit/>
          </a:bodyPr>
          <a:lstStyle/>
          <a:p>
            <a:pPr lvl="0"/>
            <a:r>
              <a:rPr lang="en-GB" dirty="0" smtClean="0"/>
              <a:t>Availability</a:t>
            </a:r>
          </a:p>
          <a:p>
            <a:pPr lvl="0"/>
            <a:r>
              <a:rPr lang="en-GB" dirty="0" smtClean="0"/>
              <a:t>Direction</a:t>
            </a:r>
          </a:p>
          <a:p>
            <a:pPr lvl="0"/>
            <a:r>
              <a:rPr lang="en-GB" dirty="0" smtClean="0"/>
              <a:t>Competencies</a:t>
            </a:r>
          </a:p>
          <a:p>
            <a:pPr lvl="0"/>
            <a:r>
              <a:rPr lang="en-GB" dirty="0" smtClean="0"/>
              <a:t>Resources</a:t>
            </a:r>
          </a:p>
          <a:p>
            <a:pPr lvl="0"/>
            <a:r>
              <a:rPr lang="en-GB" dirty="0" smtClean="0"/>
              <a:t>Fair rewards and sanctions</a:t>
            </a:r>
          </a:p>
          <a:p>
            <a:pPr lvl="0"/>
            <a:r>
              <a:rPr lang="en-GB" dirty="0" smtClean="0"/>
              <a:t>Other supporting health systems components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concept of ‘bundles’ of strategies</a:t>
            </a:r>
            <a:endParaRPr lang="en-GB" dirty="0"/>
          </a:p>
        </p:txBody>
      </p:sp>
      <p:sp>
        <p:nvSpPr>
          <p:cNvPr id="3" name="Content Placeholder 2"/>
          <p:cNvSpPr>
            <a:spLocks noGrp="1"/>
          </p:cNvSpPr>
          <p:nvPr>
            <p:ph idx="1"/>
          </p:nvPr>
        </p:nvSpPr>
        <p:spPr>
          <a:xfrm>
            <a:off x="457200" y="1268760"/>
            <a:ext cx="8229600" cy="4525963"/>
          </a:xfrm>
        </p:spPr>
        <p:txBody>
          <a:bodyPr>
            <a:normAutofit lnSpcReduction="10000"/>
          </a:bodyPr>
          <a:lstStyle/>
          <a:p>
            <a:r>
              <a:rPr lang="en-GB" dirty="0"/>
              <a:t>N</a:t>
            </a:r>
            <a:r>
              <a:rPr lang="en-GB" dirty="0" smtClean="0"/>
              <a:t>o </a:t>
            </a:r>
            <a:r>
              <a:rPr lang="en-GB" dirty="0" smtClean="0"/>
              <a:t>single magic bullet for a sustainable solution</a:t>
            </a:r>
          </a:p>
          <a:p>
            <a:r>
              <a:rPr lang="en-GB" dirty="0"/>
              <a:t>C</a:t>
            </a:r>
            <a:r>
              <a:rPr lang="en-GB" dirty="0" smtClean="0"/>
              <a:t>oordinated </a:t>
            </a:r>
            <a:r>
              <a:rPr lang="en-GB" dirty="0" smtClean="0"/>
              <a:t>‘bundle’ of HR strategies have greater impact that individual strategies</a:t>
            </a:r>
          </a:p>
          <a:p>
            <a:r>
              <a:rPr lang="en-GB" dirty="0" smtClean="0"/>
              <a:t>Avoid ‘deadly combinations’ of HR practices</a:t>
            </a:r>
          </a:p>
          <a:p>
            <a:r>
              <a:rPr lang="en-GB" dirty="0" smtClean="0"/>
              <a:t>Add wider health systems strategies to the ‘bundles’</a:t>
            </a:r>
          </a:p>
          <a:p>
            <a:r>
              <a:rPr lang="en-GB" dirty="0"/>
              <a:t>E</a:t>
            </a:r>
            <a:r>
              <a:rPr lang="en-GB" dirty="0" smtClean="0"/>
              <a:t>ffectiveness </a:t>
            </a:r>
            <a:r>
              <a:rPr lang="en-GB" dirty="0" smtClean="0"/>
              <a:t>of the bundles depends on organisational context</a:t>
            </a:r>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016" y="188640"/>
            <a:ext cx="8892480" cy="1143000"/>
          </a:xfrm>
        </p:spPr>
        <p:txBody>
          <a:bodyPr>
            <a:noAutofit/>
          </a:bodyPr>
          <a:lstStyle/>
          <a:p>
            <a:r>
              <a:rPr lang="en-GB" sz="3200" b="1" dirty="0" smtClean="0">
                <a:solidFill>
                  <a:srgbClr val="0088B0"/>
                </a:solidFill>
              </a:rPr>
              <a:t>Example of  a bundle of </a:t>
            </a:r>
            <a:r>
              <a:rPr lang="en-GB" sz="3200" b="1" dirty="0">
                <a:solidFill>
                  <a:srgbClr val="0088B0"/>
                </a:solidFill>
              </a:rPr>
              <a:t>human </a:t>
            </a:r>
            <a:r>
              <a:rPr lang="en-GB" sz="3200" b="1" dirty="0" smtClean="0">
                <a:solidFill>
                  <a:srgbClr val="0088B0"/>
                </a:solidFill>
              </a:rPr>
              <a:t>resources/</a:t>
            </a:r>
            <a:r>
              <a:rPr lang="en-GB" sz="3200" b="1" dirty="0" smtClean="0">
                <a:solidFill>
                  <a:srgbClr val="0088B0"/>
                </a:solidFill>
              </a:rPr>
              <a:t>health systems </a:t>
            </a:r>
            <a:r>
              <a:rPr lang="en-GB" sz="3200" b="1" dirty="0" smtClean="0">
                <a:solidFill>
                  <a:srgbClr val="0088B0"/>
                </a:solidFill>
              </a:rPr>
              <a:t>strategies in DHMT guidelines</a:t>
            </a:r>
            <a:endParaRPr lang="en-GB" sz="3200" b="1" dirty="0">
              <a:solidFill>
                <a:srgbClr val="0088B0"/>
              </a:solidFill>
            </a:endParaRPr>
          </a:p>
        </p:txBody>
      </p:sp>
      <p:sp>
        <p:nvSpPr>
          <p:cNvPr id="3" name="Text Placeholder 2"/>
          <p:cNvSpPr>
            <a:spLocks noGrp="1"/>
          </p:cNvSpPr>
          <p:nvPr>
            <p:ph type="body" idx="1"/>
          </p:nvPr>
        </p:nvSpPr>
        <p:spPr/>
        <p:txBody>
          <a:bodyPr/>
          <a:lstStyle/>
          <a:p>
            <a:endParaRPr lang="en-GB" dirty="0"/>
          </a:p>
        </p:txBody>
      </p:sp>
      <p:pic>
        <p:nvPicPr>
          <p:cNvPr id="60418" name="Picture 2"/>
          <p:cNvPicPr>
            <a:picLocks noChangeAspect="1" noChangeArrowheads="1"/>
          </p:cNvPicPr>
          <p:nvPr/>
        </p:nvPicPr>
        <p:blipFill>
          <a:blip r:embed="rId3" cstate="print"/>
          <a:srcRect/>
          <a:stretch>
            <a:fillRect/>
          </a:stretch>
        </p:blipFill>
        <p:spPr bwMode="auto">
          <a:xfrm>
            <a:off x="461091" y="1340768"/>
            <a:ext cx="8215365" cy="53285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A11B96F54DDFC40B72CB6B6E8BCC8B5" ma:contentTypeVersion="0" ma:contentTypeDescription="Create a new document." ma:contentTypeScope="" ma:versionID="685713453925aaee9b66633a035c5022">
  <xsd:schema xmlns:xsd="http://www.w3.org/2001/XMLSchema" xmlns:xs="http://www.w3.org/2001/XMLSchema" xmlns:p="http://schemas.microsoft.com/office/2006/metadata/properties" targetNamespace="http://schemas.microsoft.com/office/2006/metadata/properties" ma:root="true" ma:fieldsID="125a746d40c15a34801936622b0ddcb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D5DAFE-A5EE-4ABA-85F0-465C19A1CB9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1F2AB7F-334F-4089-92C8-B57284FB1A9B}">
  <ds:schemaRefs>
    <ds:schemaRef ds:uri="http://schemas.microsoft.com/sharepoint/v3/contenttype/forms"/>
  </ds:schemaRefs>
</ds:datastoreItem>
</file>

<file path=customXml/itemProps3.xml><?xml version="1.0" encoding="utf-8"?>
<ds:datastoreItem xmlns:ds="http://schemas.openxmlformats.org/officeDocument/2006/customXml" ds:itemID="{BACDD36F-9B77-4593-8870-EA5513B02B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4603</TotalTime>
  <Words>2356</Words>
  <Application>Microsoft Office PowerPoint</Application>
  <PresentationFormat>On-screen Show (4:3)</PresentationFormat>
  <Paragraphs>145</Paragraphs>
  <Slides>11</Slides>
  <Notes>11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0</vt:i4>
      </vt:variant>
      <vt:variant>
        <vt:lpstr>Slide Titles</vt:lpstr>
      </vt:variant>
      <vt:variant>
        <vt:i4>11</vt:i4>
      </vt:variant>
    </vt:vector>
  </HeadingPairs>
  <TitlesOfParts>
    <vt:vector size="16" baseType="lpstr">
      <vt:lpstr>宋体</vt:lpstr>
      <vt:lpstr>Arial</vt:lpstr>
      <vt:lpstr>Calibri</vt:lpstr>
      <vt:lpstr>ヒラギノ角ゴ Pro W3</vt:lpstr>
      <vt:lpstr>Office Theme</vt:lpstr>
      <vt:lpstr>Health workforce performance and the use of bundles of human resources/health systems strategies</vt:lpstr>
      <vt:lpstr>Overview</vt:lpstr>
      <vt:lpstr>Logical links between HRH and health outcomes </vt:lpstr>
      <vt:lpstr>PERFORM’s definition of health workforce performance</vt:lpstr>
      <vt:lpstr>Interventions to improve staffing levels </vt:lpstr>
      <vt:lpstr>Understanding individual staff performance</vt:lpstr>
      <vt:lpstr>Areas for consideration for managing workforce performance</vt:lpstr>
      <vt:lpstr>The concept of ‘bundles’ of strategies</vt:lpstr>
      <vt:lpstr>Example of  a bundle of human resources/health systems strategies in DHMT guidelines</vt:lpstr>
      <vt:lpstr>What bundles of HR/HS strategies have you used?</vt:lpstr>
      <vt:lpstr>Next steps</vt:lpstr>
    </vt:vector>
  </TitlesOfParts>
  <Company>The University of Liverpool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Facilitation skills for action research</dc:title>
  <dc:creator>raven</dc:creator>
  <cp:lastModifiedBy>Kate Hawkins</cp:lastModifiedBy>
  <cp:revision>86</cp:revision>
  <dcterms:created xsi:type="dcterms:W3CDTF">2012-05-09T15:33:46Z</dcterms:created>
  <dcterms:modified xsi:type="dcterms:W3CDTF">2015-11-11T16:24:16Z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0x010100BA11B96F54DDFC40B72CB6B6E8BCC8B5</vt:lpwstr>
  </property>
  <property fmtid="{D5CDD505-2E9C-101B-9397-08002B2CF9AE}" pid="3" name="IsMyDocuments">
    <vt:bool>true</vt:bool>
  </property>
</Properties>
</file>