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65" r:id="rId6"/>
    <p:sldId id="280" r:id="rId7"/>
    <p:sldId id="271" r:id="rId8"/>
    <p:sldId id="272" r:id="rId9"/>
    <p:sldId id="281" r:id="rId10"/>
    <p:sldId id="282" r:id="rId11"/>
    <p:sldId id="267" r:id="rId12"/>
    <p:sldId id="279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048" autoAdjust="0"/>
  </p:normalViewPr>
  <p:slideViewPr>
    <p:cSldViewPr>
      <p:cViewPr varScale="1">
        <p:scale>
          <a:sx n="49" d="100"/>
          <a:sy n="49" d="100"/>
        </p:scale>
        <p:origin x="190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0D4CC6-6D0B-405F-A430-AC5494E1536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4900F45-D141-498D-B076-9C5D62551A97}">
      <dgm:prSet phldrT="[Text]"/>
      <dgm:spPr>
        <a:solidFill>
          <a:srgbClr val="0088B0"/>
        </a:solidFill>
      </dgm:spPr>
      <dgm:t>
        <a:bodyPr/>
        <a:lstStyle/>
        <a:p>
          <a:r>
            <a:rPr lang="en-GB" dirty="0" smtClean="0"/>
            <a:t>Phase one</a:t>
          </a:r>
          <a:endParaRPr lang="en-GB" dirty="0"/>
        </a:p>
      </dgm:t>
    </dgm:pt>
    <dgm:pt modelId="{9BC1F54A-3F0D-43EC-B194-802BB9C1142E}" type="parTrans" cxnId="{EE0C7DD2-6C04-455D-9F21-DCA79F4226FA}">
      <dgm:prSet/>
      <dgm:spPr/>
      <dgm:t>
        <a:bodyPr/>
        <a:lstStyle/>
        <a:p>
          <a:endParaRPr lang="en-GB"/>
        </a:p>
      </dgm:t>
    </dgm:pt>
    <dgm:pt modelId="{2962B8CC-7BDC-49EC-8DFD-DCD9A614F820}" type="sibTrans" cxnId="{EE0C7DD2-6C04-455D-9F21-DCA79F4226FA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GB"/>
        </a:p>
      </dgm:t>
    </dgm:pt>
    <dgm:pt modelId="{560F3195-2400-49BA-BC78-F0C5CD5D11B7}">
      <dgm:prSet phldrT="[Text]"/>
      <dgm:spPr>
        <a:solidFill>
          <a:srgbClr val="0088B0"/>
        </a:solidFill>
      </dgm:spPr>
      <dgm:t>
        <a:bodyPr/>
        <a:lstStyle/>
        <a:p>
          <a:r>
            <a:rPr lang="en-GB" dirty="0" smtClean="0"/>
            <a:t>Phase two</a:t>
          </a:r>
          <a:endParaRPr lang="en-GB" dirty="0"/>
        </a:p>
      </dgm:t>
    </dgm:pt>
    <dgm:pt modelId="{3A2165AA-6EF3-40C3-B3F5-8392BA3F90FA}" type="parTrans" cxnId="{27073DB9-986C-43BE-BBEC-23AA125D62CE}">
      <dgm:prSet/>
      <dgm:spPr/>
      <dgm:t>
        <a:bodyPr/>
        <a:lstStyle/>
        <a:p>
          <a:endParaRPr lang="en-GB"/>
        </a:p>
      </dgm:t>
    </dgm:pt>
    <dgm:pt modelId="{E542D3D2-EE7B-4B84-B77D-DB6E760D714A}" type="sibTrans" cxnId="{27073DB9-986C-43BE-BBEC-23AA125D62CE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GB"/>
        </a:p>
      </dgm:t>
    </dgm:pt>
    <dgm:pt modelId="{588C54A0-B26B-4113-965F-0AACDC90A8C9}">
      <dgm:prSet phldrT="[Text]"/>
      <dgm:spPr>
        <a:solidFill>
          <a:srgbClr val="0088B0"/>
        </a:solidFill>
      </dgm:spPr>
      <dgm:t>
        <a:bodyPr/>
        <a:lstStyle/>
        <a:p>
          <a:r>
            <a:rPr lang="en-GB" dirty="0" smtClean="0"/>
            <a:t>Phase three</a:t>
          </a:r>
          <a:endParaRPr lang="en-GB" dirty="0"/>
        </a:p>
      </dgm:t>
    </dgm:pt>
    <dgm:pt modelId="{A596A787-C831-44AC-8350-A24D1D59E57A}" type="parTrans" cxnId="{0131733D-F62C-4303-BD23-508A0D217903}">
      <dgm:prSet/>
      <dgm:spPr/>
      <dgm:t>
        <a:bodyPr/>
        <a:lstStyle/>
        <a:p>
          <a:endParaRPr lang="en-GB"/>
        </a:p>
      </dgm:t>
    </dgm:pt>
    <dgm:pt modelId="{0D95D7A8-394A-496C-9A76-141E904C00C2}" type="sibTrans" cxnId="{0131733D-F62C-4303-BD23-508A0D217903}">
      <dgm:prSet/>
      <dgm:spPr/>
      <dgm:t>
        <a:bodyPr/>
        <a:lstStyle/>
        <a:p>
          <a:endParaRPr lang="en-GB"/>
        </a:p>
      </dgm:t>
    </dgm:pt>
    <dgm:pt modelId="{40AD0186-7FE6-47CE-B163-836C79871DE1}" type="pres">
      <dgm:prSet presAssocID="{B50D4CC6-6D0B-405F-A430-AC5494E15366}" presName="linearFlow" presStyleCnt="0">
        <dgm:presLayoutVars>
          <dgm:resizeHandles val="exact"/>
        </dgm:presLayoutVars>
      </dgm:prSet>
      <dgm:spPr/>
    </dgm:pt>
    <dgm:pt modelId="{E39D907C-0C5D-4525-94AA-B9F1D60E5E99}" type="pres">
      <dgm:prSet presAssocID="{24900F45-D141-498D-B076-9C5D62551A97}" presName="node" presStyleLbl="node1" presStyleIdx="0" presStyleCnt="3" custLinFactNeighborX="-1187" custLinFactNeighborY="31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C74235-11D3-4084-8474-6729D05C8C67}" type="pres">
      <dgm:prSet presAssocID="{2962B8CC-7BDC-49EC-8DFD-DCD9A614F820}" presName="sibTrans" presStyleLbl="sibTrans2D1" presStyleIdx="0" presStyleCnt="2"/>
      <dgm:spPr/>
      <dgm:t>
        <a:bodyPr/>
        <a:lstStyle/>
        <a:p>
          <a:endParaRPr lang="en-GB"/>
        </a:p>
      </dgm:t>
    </dgm:pt>
    <dgm:pt modelId="{41920489-211D-4AD3-8654-C297E9E86B39}" type="pres">
      <dgm:prSet presAssocID="{2962B8CC-7BDC-49EC-8DFD-DCD9A614F820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F83C4596-9550-4BF8-A3D2-6D8F698A4DAA}" type="pres">
      <dgm:prSet presAssocID="{560F3195-2400-49BA-BC78-F0C5CD5D11B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6ADA42-9179-440D-834B-ABE182E61616}" type="pres">
      <dgm:prSet presAssocID="{E542D3D2-EE7B-4B84-B77D-DB6E760D714A}" presName="sibTrans" presStyleLbl="sibTrans2D1" presStyleIdx="1" presStyleCnt="2"/>
      <dgm:spPr/>
      <dgm:t>
        <a:bodyPr/>
        <a:lstStyle/>
        <a:p>
          <a:endParaRPr lang="en-GB"/>
        </a:p>
      </dgm:t>
    </dgm:pt>
    <dgm:pt modelId="{C0C190E2-650F-4C5F-A0B9-D5CDFDAB13A6}" type="pres">
      <dgm:prSet presAssocID="{E542D3D2-EE7B-4B84-B77D-DB6E760D714A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14218E5B-B9CF-47C1-9B0B-B154744B4116}" type="pres">
      <dgm:prSet presAssocID="{588C54A0-B26B-4113-965F-0AACDC90A8C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8604BA7-827D-40D0-B60F-7801E1A9C112}" type="presOf" srcId="{B50D4CC6-6D0B-405F-A430-AC5494E15366}" destId="{40AD0186-7FE6-47CE-B163-836C79871DE1}" srcOrd="0" destOrd="0" presId="urn:microsoft.com/office/officeart/2005/8/layout/process2"/>
    <dgm:cxn modelId="{8130FB93-111B-4093-995F-D13C7648EE97}" type="presOf" srcId="{2962B8CC-7BDC-49EC-8DFD-DCD9A614F820}" destId="{41920489-211D-4AD3-8654-C297E9E86B39}" srcOrd="1" destOrd="0" presId="urn:microsoft.com/office/officeart/2005/8/layout/process2"/>
    <dgm:cxn modelId="{9AD3FF05-E5F1-41A9-AFF0-4EB1E3133CD3}" type="presOf" srcId="{E542D3D2-EE7B-4B84-B77D-DB6E760D714A}" destId="{C0C190E2-650F-4C5F-A0B9-D5CDFDAB13A6}" srcOrd="1" destOrd="0" presId="urn:microsoft.com/office/officeart/2005/8/layout/process2"/>
    <dgm:cxn modelId="{005F859B-E00E-4965-858D-FEAC30AB05A2}" type="presOf" srcId="{588C54A0-B26B-4113-965F-0AACDC90A8C9}" destId="{14218E5B-B9CF-47C1-9B0B-B154744B4116}" srcOrd="0" destOrd="0" presId="urn:microsoft.com/office/officeart/2005/8/layout/process2"/>
    <dgm:cxn modelId="{8D66FC7B-A1F9-4DA1-BE5C-E36C1114E985}" type="presOf" srcId="{24900F45-D141-498D-B076-9C5D62551A97}" destId="{E39D907C-0C5D-4525-94AA-B9F1D60E5E99}" srcOrd="0" destOrd="0" presId="urn:microsoft.com/office/officeart/2005/8/layout/process2"/>
    <dgm:cxn modelId="{0131733D-F62C-4303-BD23-508A0D217903}" srcId="{B50D4CC6-6D0B-405F-A430-AC5494E15366}" destId="{588C54A0-B26B-4113-965F-0AACDC90A8C9}" srcOrd="2" destOrd="0" parTransId="{A596A787-C831-44AC-8350-A24D1D59E57A}" sibTransId="{0D95D7A8-394A-496C-9A76-141E904C00C2}"/>
    <dgm:cxn modelId="{E8B72188-7B0F-494B-824C-65E176719307}" type="presOf" srcId="{E542D3D2-EE7B-4B84-B77D-DB6E760D714A}" destId="{7A6ADA42-9179-440D-834B-ABE182E61616}" srcOrd="0" destOrd="0" presId="urn:microsoft.com/office/officeart/2005/8/layout/process2"/>
    <dgm:cxn modelId="{90B9CD1E-E539-4795-A287-139BAFD1E015}" type="presOf" srcId="{560F3195-2400-49BA-BC78-F0C5CD5D11B7}" destId="{F83C4596-9550-4BF8-A3D2-6D8F698A4DAA}" srcOrd="0" destOrd="0" presId="urn:microsoft.com/office/officeart/2005/8/layout/process2"/>
    <dgm:cxn modelId="{A3C0C7C0-4F78-4F19-87DD-C214DE55E432}" type="presOf" srcId="{2962B8CC-7BDC-49EC-8DFD-DCD9A614F820}" destId="{30C74235-11D3-4084-8474-6729D05C8C67}" srcOrd="0" destOrd="0" presId="urn:microsoft.com/office/officeart/2005/8/layout/process2"/>
    <dgm:cxn modelId="{27073DB9-986C-43BE-BBEC-23AA125D62CE}" srcId="{B50D4CC6-6D0B-405F-A430-AC5494E15366}" destId="{560F3195-2400-49BA-BC78-F0C5CD5D11B7}" srcOrd="1" destOrd="0" parTransId="{3A2165AA-6EF3-40C3-B3F5-8392BA3F90FA}" sibTransId="{E542D3D2-EE7B-4B84-B77D-DB6E760D714A}"/>
    <dgm:cxn modelId="{EE0C7DD2-6C04-455D-9F21-DCA79F4226FA}" srcId="{B50D4CC6-6D0B-405F-A430-AC5494E15366}" destId="{24900F45-D141-498D-B076-9C5D62551A97}" srcOrd="0" destOrd="0" parTransId="{9BC1F54A-3F0D-43EC-B194-802BB9C1142E}" sibTransId="{2962B8CC-7BDC-49EC-8DFD-DCD9A614F820}"/>
    <dgm:cxn modelId="{93E0853B-0FEF-4BBF-A701-C22B474E3CBE}" type="presParOf" srcId="{40AD0186-7FE6-47CE-B163-836C79871DE1}" destId="{E39D907C-0C5D-4525-94AA-B9F1D60E5E99}" srcOrd="0" destOrd="0" presId="urn:microsoft.com/office/officeart/2005/8/layout/process2"/>
    <dgm:cxn modelId="{B7ADD1B5-220F-408B-898F-F0805875BF0F}" type="presParOf" srcId="{40AD0186-7FE6-47CE-B163-836C79871DE1}" destId="{30C74235-11D3-4084-8474-6729D05C8C67}" srcOrd="1" destOrd="0" presId="urn:microsoft.com/office/officeart/2005/8/layout/process2"/>
    <dgm:cxn modelId="{A13F86A1-BC92-44D2-9A4B-FCCC1B8D2F9B}" type="presParOf" srcId="{30C74235-11D3-4084-8474-6729D05C8C67}" destId="{41920489-211D-4AD3-8654-C297E9E86B39}" srcOrd="0" destOrd="0" presId="urn:microsoft.com/office/officeart/2005/8/layout/process2"/>
    <dgm:cxn modelId="{76063E5E-ED2A-482C-BF99-35208B8B8B62}" type="presParOf" srcId="{40AD0186-7FE6-47CE-B163-836C79871DE1}" destId="{F83C4596-9550-4BF8-A3D2-6D8F698A4DAA}" srcOrd="2" destOrd="0" presId="urn:microsoft.com/office/officeart/2005/8/layout/process2"/>
    <dgm:cxn modelId="{3518706A-0BC6-479B-857D-84B980026DA9}" type="presParOf" srcId="{40AD0186-7FE6-47CE-B163-836C79871DE1}" destId="{7A6ADA42-9179-440D-834B-ABE182E61616}" srcOrd="3" destOrd="0" presId="urn:microsoft.com/office/officeart/2005/8/layout/process2"/>
    <dgm:cxn modelId="{1D06FD0F-372E-49BE-BC7D-1D1F29228130}" type="presParOf" srcId="{7A6ADA42-9179-440D-834B-ABE182E61616}" destId="{C0C190E2-650F-4C5F-A0B9-D5CDFDAB13A6}" srcOrd="0" destOrd="0" presId="urn:microsoft.com/office/officeart/2005/8/layout/process2"/>
    <dgm:cxn modelId="{779125B1-25C7-466A-B52F-DEF07072CF67}" type="presParOf" srcId="{40AD0186-7FE6-47CE-B163-836C79871DE1}" destId="{14218E5B-B9CF-47C1-9B0B-B154744B4116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D907C-0C5D-4525-94AA-B9F1D60E5E99}">
      <dsp:nvSpPr>
        <dsp:cNvPr id="0" name=""/>
        <dsp:cNvSpPr/>
      </dsp:nvSpPr>
      <dsp:spPr>
        <a:xfrm>
          <a:off x="545972" y="15778"/>
          <a:ext cx="1828800" cy="1016000"/>
        </a:xfrm>
        <a:prstGeom prst="roundRect">
          <a:avLst>
            <a:gd name="adj" fmla="val 10000"/>
          </a:avLst>
        </a:prstGeom>
        <a:solidFill>
          <a:srgbClr val="0088B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Phase one</a:t>
          </a:r>
          <a:endParaRPr lang="en-GB" sz="2600" kern="1200" dirty="0"/>
        </a:p>
      </dsp:txBody>
      <dsp:txXfrm>
        <a:off x="575730" y="45536"/>
        <a:ext cx="1769284" cy="956484"/>
      </dsp:txXfrm>
    </dsp:sp>
    <dsp:sp modelId="{30C74235-11D3-4084-8474-6729D05C8C67}">
      <dsp:nvSpPr>
        <dsp:cNvPr id="0" name=""/>
        <dsp:cNvSpPr/>
      </dsp:nvSpPr>
      <dsp:spPr>
        <a:xfrm rot="5350524">
          <a:off x="1286623" y="1049289"/>
          <a:ext cx="369204" cy="457200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/>
        </a:p>
      </dsp:txBody>
      <dsp:txXfrm rot="-5400000">
        <a:off x="1333268" y="1093292"/>
        <a:ext cx="274320" cy="258443"/>
      </dsp:txXfrm>
    </dsp:sp>
    <dsp:sp modelId="{F83C4596-9550-4BF8-A3D2-6D8F698A4DAA}">
      <dsp:nvSpPr>
        <dsp:cNvPr id="0" name=""/>
        <dsp:cNvSpPr/>
      </dsp:nvSpPr>
      <dsp:spPr>
        <a:xfrm>
          <a:off x="567680" y="1523999"/>
          <a:ext cx="1828800" cy="1016000"/>
        </a:xfrm>
        <a:prstGeom prst="roundRect">
          <a:avLst>
            <a:gd name="adj" fmla="val 10000"/>
          </a:avLst>
        </a:prstGeom>
        <a:solidFill>
          <a:srgbClr val="0088B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Phase two</a:t>
          </a:r>
          <a:endParaRPr lang="en-GB" sz="2600" kern="1200" dirty="0"/>
        </a:p>
      </dsp:txBody>
      <dsp:txXfrm>
        <a:off x="597438" y="1553757"/>
        <a:ext cx="1769284" cy="956484"/>
      </dsp:txXfrm>
    </dsp:sp>
    <dsp:sp modelId="{7A6ADA42-9179-440D-834B-ABE182E61616}">
      <dsp:nvSpPr>
        <dsp:cNvPr id="0" name=""/>
        <dsp:cNvSpPr/>
      </dsp:nvSpPr>
      <dsp:spPr>
        <a:xfrm rot="5400000">
          <a:off x="1291579" y="2565399"/>
          <a:ext cx="381000" cy="457200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 rot="-5400000">
        <a:off x="1344919" y="2603499"/>
        <a:ext cx="274320" cy="266700"/>
      </dsp:txXfrm>
    </dsp:sp>
    <dsp:sp modelId="{14218E5B-B9CF-47C1-9B0B-B154744B4116}">
      <dsp:nvSpPr>
        <dsp:cNvPr id="0" name=""/>
        <dsp:cNvSpPr/>
      </dsp:nvSpPr>
      <dsp:spPr>
        <a:xfrm>
          <a:off x="567680" y="3047999"/>
          <a:ext cx="1828800" cy="1016000"/>
        </a:xfrm>
        <a:prstGeom prst="roundRect">
          <a:avLst>
            <a:gd name="adj" fmla="val 10000"/>
          </a:avLst>
        </a:prstGeom>
        <a:solidFill>
          <a:srgbClr val="0088B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Phase three</a:t>
          </a:r>
          <a:endParaRPr lang="en-GB" sz="2600" kern="1200" dirty="0"/>
        </a:p>
      </dsp:txBody>
      <dsp:txXfrm>
        <a:off x="597438" y="3077757"/>
        <a:ext cx="1769284" cy="956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A3261-835D-4D76-BCAF-13349F1FA4A8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4C18E-507B-452E-86F3-669339B59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71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is expected to take about 15 minutes.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075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510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115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77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42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0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147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563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A24A5-E791-4FB2-82D7-DAB4AF02D502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2276872"/>
            <a:ext cx="7272808" cy="3024336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National Workshop 2: </a:t>
            </a:r>
            <a:r>
              <a:rPr lang="en-GB" b="1" dirty="0" smtClean="0">
                <a:solidFill>
                  <a:schemeClr val="tx1"/>
                </a:solidFill>
              </a:rPr>
              <a:t>Developing the bundles of strategies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5661248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Location: </a:t>
            </a:r>
          </a:p>
          <a:p>
            <a:r>
              <a:rPr lang="en-GB" b="1" dirty="0" smtClean="0"/>
              <a:t>Date: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rgbClr val="0088B0"/>
                </a:solidFill>
              </a:rPr>
              <a:t>Content</a:t>
            </a:r>
            <a:endParaRPr lang="en-GB" sz="4000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en-GB" dirty="0" smtClean="0"/>
              <a:t>Purpose of workshop </a:t>
            </a:r>
          </a:p>
          <a:p>
            <a:r>
              <a:rPr lang="en-GB" dirty="0" smtClean="0"/>
              <a:t>Objectives</a:t>
            </a:r>
          </a:p>
          <a:p>
            <a:r>
              <a:rPr lang="en-GB" dirty="0" smtClean="0"/>
              <a:t>Review of </a:t>
            </a:r>
            <a:r>
              <a:rPr lang="en-GB" dirty="0" smtClean="0"/>
              <a:t>progress/timeline </a:t>
            </a:r>
            <a:endParaRPr lang="en-GB" dirty="0" smtClean="0"/>
          </a:p>
          <a:p>
            <a:r>
              <a:rPr lang="en-GB" dirty="0" smtClean="0"/>
              <a:t>Programme</a:t>
            </a:r>
          </a:p>
          <a:p>
            <a:r>
              <a:rPr lang="en-GB" dirty="0" smtClean="0"/>
              <a:t>Expected outputs 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rgbClr val="0088B0"/>
                </a:solidFill>
              </a:rPr>
              <a:t>Objectives </a:t>
            </a:r>
            <a:endParaRPr lang="en-GB" sz="4000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dirty="0" smtClean="0"/>
              <a:t>Refine the problem analyses</a:t>
            </a:r>
          </a:p>
          <a:p>
            <a:pPr lvl="0"/>
            <a:r>
              <a:rPr lang="en-GB" dirty="0" smtClean="0"/>
              <a:t>Explore and evaluate possible bundles of </a:t>
            </a:r>
            <a:r>
              <a:rPr lang="en-GB" dirty="0" smtClean="0"/>
              <a:t>human resources/health systems strategies</a:t>
            </a:r>
            <a:endParaRPr lang="en-GB" dirty="0" smtClean="0"/>
          </a:p>
          <a:p>
            <a:pPr lvl="0"/>
            <a:r>
              <a:rPr lang="en-GB" dirty="0" smtClean="0"/>
              <a:t>Develop a plan for </a:t>
            </a:r>
            <a:r>
              <a:rPr lang="en-GB" dirty="0"/>
              <a:t>human resources/health systems strategies </a:t>
            </a:r>
            <a:r>
              <a:rPr lang="en-GB" dirty="0" smtClean="0"/>
              <a:t>to address problems identified in the situation analysis </a:t>
            </a:r>
          </a:p>
          <a:p>
            <a:pPr lvl="0"/>
            <a:r>
              <a:rPr lang="en-GB" dirty="0" smtClean="0"/>
              <a:t>Agree support processes for </a:t>
            </a:r>
            <a:r>
              <a:rPr lang="en-GB" dirty="0" smtClean="0"/>
              <a:t>District Health Management Teams during </a:t>
            </a:r>
            <a:r>
              <a:rPr lang="en-GB" dirty="0" smtClean="0"/>
              <a:t>the implementation period</a:t>
            </a:r>
          </a:p>
          <a:p>
            <a:pPr lvl="0"/>
            <a:r>
              <a:rPr lang="en-GB" dirty="0" smtClean="0"/>
              <a:t>Discuss the use of </a:t>
            </a:r>
            <a:r>
              <a:rPr lang="en-GB" dirty="0" smtClean="0"/>
              <a:t>reflective diaries to </a:t>
            </a:r>
            <a:r>
              <a:rPr lang="en-GB" dirty="0" smtClean="0"/>
              <a:t>record the action research process and learning</a:t>
            </a:r>
          </a:p>
          <a:p>
            <a:pPr lvl="0"/>
            <a:r>
              <a:rPr lang="en-GB" dirty="0" smtClean="0"/>
              <a:t>Stimulate sharing of experiences, information and lessons learned across </a:t>
            </a:r>
            <a:r>
              <a:rPr lang="en-GB" dirty="0"/>
              <a:t>District Health Management Teams</a:t>
            </a:r>
            <a:endParaRPr lang="en-GB" dirty="0" smtClean="0"/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rgbClr val="0088B0"/>
                </a:solidFill>
              </a:rPr>
              <a:t>Project phases</a:t>
            </a:r>
            <a:endParaRPr lang="en-GB" sz="4000" b="1" dirty="0">
              <a:solidFill>
                <a:srgbClr val="0088B0"/>
              </a:solidFill>
            </a:endParaRPr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/>
        </p:nvGraphicFramePr>
        <p:xfrm>
          <a:off x="467544" y="1772816"/>
          <a:ext cx="29641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03848" y="1988840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Preparation for implementation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275856" y="3501008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Research implementation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347864" y="5085184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Evaluation and feedback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rgbClr val="0088B0"/>
                </a:solidFill>
              </a:rPr>
              <a:t>Programme: Day 1</a:t>
            </a:r>
            <a:endParaRPr lang="en-GB" sz="4000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endParaRPr lang="en-GB" sz="3000" dirty="0" smtClean="0"/>
          </a:p>
          <a:p>
            <a:r>
              <a:rPr lang="en-GB" sz="3000" dirty="0" smtClean="0"/>
              <a:t>Introductions </a:t>
            </a:r>
          </a:p>
          <a:p>
            <a:endParaRPr lang="en-GB" sz="3000" dirty="0" smtClean="0"/>
          </a:p>
          <a:p>
            <a:r>
              <a:rPr lang="en-GB" sz="3000" dirty="0" smtClean="0"/>
              <a:t>Refining problem tree analyses: </a:t>
            </a:r>
            <a:r>
              <a:rPr lang="en-GB" sz="3000" dirty="0" smtClean="0"/>
              <a:t>Group </a:t>
            </a:r>
            <a:r>
              <a:rPr lang="en-GB" sz="3000" dirty="0" smtClean="0"/>
              <a:t>work</a:t>
            </a:r>
          </a:p>
          <a:p>
            <a:pPr>
              <a:buNone/>
            </a:pPr>
            <a:endParaRPr lang="en-GB" sz="3000" dirty="0" smtClean="0"/>
          </a:p>
          <a:p>
            <a:r>
              <a:rPr lang="en-GB" sz="3000" dirty="0" smtClean="0"/>
              <a:t>Developing bundles </a:t>
            </a:r>
            <a:r>
              <a:rPr lang="en-GB" sz="3000" dirty="0" smtClean="0"/>
              <a:t>of human resources/health systems strategies </a:t>
            </a:r>
            <a:r>
              <a:rPr lang="en-GB" sz="3000" dirty="0" smtClean="0"/>
              <a:t>presentation </a:t>
            </a:r>
          </a:p>
          <a:p>
            <a:endParaRPr lang="en-GB" sz="3000" dirty="0" smtClean="0"/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rgbClr val="0088B0"/>
                </a:solidFill>
              </a:rPr>
              <a:t>Programme: Day 2</a:t>
            </a:r>
            <a:endParaRPr lang="en-GB" sz="4000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endParaRPr lang="en-GB" sz="3000" dirty="0" smtClean="0"/>
          </a:p>
          <a:p>
            <a:r>
              <a:rPr lang="en-GB" sz="3000" dirty="0" smtClean="0"/>
              <a:t>Development of bundles of strategies: </a:t>
            </a:r>
            <a:r>
              <a:rPr lang="en-GB" sz="3000" dirty="0" smtClean="0"/>
              <a:t>Group </a:t>
            </a:r>
            <a:r>
              <a:rPr lang="en-GB" sz="3000" dirty="0" smtClean="0"/>
              <a:t>work</a:t>
            </a:r>
          </a:p>
          <a:p>
            <a:endParaRPr lang="en-GB" sz="3000" dirty="0" smtClean="0"/>
          </a:p>
          <a:p>
            <a:r>
              <a:rPr lang="en-GB" sz="3000" dirty="0" smtClean="0"/>
              <a:t>Presentation of bundles of strategies </a:t>
            </a:r>
          </a:p>
          <a:p>
            <a:pPr>
              <a:buNone/>
            </a:pPr>
            <a:endParaRPr lang="en-GB" sz="3000" dirty="0" smtClean="0"/>
          </a:p>
          <a:p>
            <a:r>
              <a:rPr lang="en-GB" sz="3000" dirty="0" smtClean="0"/>
              <a:t>Refining bundles of strategies </a:t>
            </a:r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rgbClr val="0088B0"/>
                </a:solidFill>
              </a:rPr>
              <a:t>Programme: Day 3</a:t>
            </a:r>
            <a:endParaRPr lang="en-GB" sz="4000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10000"/>
          </a:bodyPr>
          <a:lstStyle/>
          <a:p>
            <a:r>
              <a:rPr lang="en-GB" sz="3000" dirty="0" smtClean="0"/>
              <a:t>Including bundles of strategies in existing plans</a:t>
            </a:r>
          </a:p>
          <a:p>
            <a:pPr>
              <a:buNone/>
            </a:pPr>
            <a:endParaRPr lang="en-GB" sz="3000" dirty="0" smtClean="0"/>
          </a:p>
          <a:p>
            <a:r>
              <a:rPr lang="en-GB" sz="3000" dirty="0" smtClean="0"/>
              <a:t>Reflective diaries: </a:t>
            </a:r>
            <a:r>
              <a:rPr lang="en-GB" sz="3000" dirty="0" smtClean="0"/>
              <a:t>presentation</a:t>
            </a:r>
          </a:p>
          <a:p>
            <a:pPr>
              <a:buNone/>
            </a:pPr>
            <a:endParaRPr lang="en-GB" sz="3000" dirty="0" smtClean="0"/>
          </a:p>
          <a:p>
            <a:r>
              <a:rPr lang="en-GB" sz="3000" dirty="0" smtClean="0"/>
              <a:t>Ongoing support and communication</a:t>
            </a:r>
          </a:p>
          <a:p>
            <a:pPr>
              <a:buNone/>
            </a:pPr>
            <a:endParaRPr lang="en-GB" sz="3000" dirty="0" smtClean="0"/>
          </a:p>
          <a:p>
            <a:r>
              <a:rPr lang="en-GB" sz="3000" dirty="0" smtClean="0"/>
              <a:t>Wrap up and next steps</a:t>
            </a:r>
          </a:p>
          <a:p>
            <a:endParaRPr lang="en-GB" sz="3000" dirty="0" smtClean="0"/>
          </a:p>
          <a:p>
            <a:r>
              <a:rPr lang="en-GB" sz="3000" dirty="0" smtClean="0"/>
              <a:t>Workshop evaluation </a:t>
            </a:r>
          </a:p>
          <a:p>
            <a:endParaRPr lang="en-GB" sz="3000" dirty="0" smtClean="0"/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rgbClr val="0088B0"/>
                </a:solidFill>
              </a:rPr>
              <a:t>Expected outputs </a:t>
            </a:r>
            <a:endParaRPr lang="en-GB" sz="4000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Refined problem tree analyses </a:t>
            </a:r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GB" dirty="0" smtClean="0"/>
              <a:t>Completed table of bundles of strategies for one or two problems </a:t>
            </a:r>
          </a:p>
          <a:p>
            <a:pPr lvl="0">
              <a:buNone/>
            </a:pPr>
            <a:r>
              <a:rPr lang="en-GB" dirty="0" smtClean="0"/>
              <a:t> </a:t>
            </a:r>
          </a:p>
          <a:p>
            <a:pPr lvl="0"/>
            <a:r>
              <a:rPr lang="en-GB" dirty="0" smtClean="0"/>
              <a:t>Implementation plan for bundles of strategies </a:t>
            </a:r>
          </a:p>
          <a:p>
            <a:pPr lvl="0"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0088B0"/>
                </a:solidFill>
              </a:rPr>
              <a:t>Questions?</a:t>
            </a:r>
            <a:endParaRPr lang="en-GB" b="1" dirty="0">
              <a:solidFill>
                <a:srgbClr val="0088B0"/>
              </a:solidFill>
            </a:endParaRPr>
          </a:p>
        </p:txBody>
      </p:sp>
      <p:pic>
        <p:nvPicPr>
          <p:cNvPr id="5" name="Picture 4" descr="PERFORM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11B96F54DDFC40B72CB6B6E8BCC8B5" ma:contentTypeVersion="0" ma:contentTypeDescription="Create a new document." ma:contentTypeScope="" ma:versionID="7c6b4f42aa3f1aa781b6dab8b70deb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73f75c96ebfa9324fb07e3035d5ed8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4D1252-4F06-4DE1-8DCF-B26179C443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100474D-89CE-4C86-9D91-664D03AD0B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273F05-BEF8-4629-9106-A92793B8B01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221</Words>
  <Application>Microsoft Office PowerPoint</Application>
  <PresentationFormat>On-screen Show (4:3)</PresentationFormat>
  <Paragraphs>63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Content</vt:lpstr>
      <vt:lpstr>Objectives </vt:lpstr>
      <vt:lpstr>Project phases</vt:lpstr>
      <vt:lpstr>Programme: Day 1</vt:lpstr>
      <vt:lpstr>Programme: Day 2</vt:lpstr>
      <vt:lpstr>Programme: Day 3</vt:lpstr>
      <vt:lpstr>Expected outputs </vt:lpstr>
      <vt:lpstr>Questions?</vt:lpstr>
    </vt:vector>
  </TitlesOfParts>
  <Company>The University of Liverpool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</dc:title>
  <dc:creator>raven</dc:creator>
  <cp:lastModifiedBy>Kate Hawkins</cp:lastModifiedBy>
  <cp:revision>73</cp:revision>
  <dcterms:created xsi:type="dcterms:W3CDTF">2012-05-02T08:05:33Z</dcterms:created>
  <dcterms:modified xsi:type="dcterms:W3CDTF">2015-12-01T00:26:48Z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0x010100BA11B96F54DDFC40B72CB6B6E8BCC8B5</vt:lpwstr>
  </property>
  <property fmtid="{D5CDD505-2E9C-101B-9397-08002B2CF9AE}" pid="3" name="IsMyDocuments">
    <vt:bool>true</vt:bool>
  </property>
</Properties>
</file>