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65" r:id="rId6"/>
    <p:sldId id="263" r:id="rId7"/>
    <p:sldId id="280" r:id="rId8"/>
    <p:sldId id="271" r:id="rId9"/>
    <p:sldId id="274" r:id="rId10"/>
    <p:sldId id="272" r:id="rId11"/>
    <p:sldId id="281" r:id="rId12"/>
    <p:sldId id="267" r:id="rId13"/>
    <p:sldId id="279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lib Mirzoev" initials="TM" lastIdx="0" clrIdx="0"/>
  <p:cmAuthor id="1" name="Comfort Mshelia" initials="C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048" autoAdjust="0"/>
  </p:normalViewPr>
  <p:slideViewPr>
    <p:cSldViewPr>
      <p:cViewPr>
        <p:scale>
          <a:sx n="70" d="100"/>
          <a:sy n="70" d="100"/>
        </p:scale>
        <p:origin x="60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0D4CC6-6D0B-405F-A430-AC5494E1536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24900F45-D141-498D-B076-9C5D62551A97}">
      <dgm:prSet phldrT="[Text]"/>
      <dgm:spPr>
        <a:solidFill>
          <a:srgbClr val="0088B0"/>
        </a:solidFill>
      </dgm:spPr>
      <dgm:t>
        <a:bodyPr/>
        <a:lstStyle/>
        <a:p>
          <a:r>
            <a:rPr lang="en-GB" dirty="0" smtClean="0"/>
            <a:t>Phase one</a:t>
          </a:r>
          <a:endParaRPr lang="en-GB" dirty="0"/>
        </a:p>
      </dgm:t>
    </dgm:pt>
    <dgm:pt modelId="{9BC1F54A-3F0D-43EC-B194-802BB9C1142E}" type="parTrans" cxnId="{EE0C7DD2-6C04-455D-9F21-DCA79F4226FA}">
      <dgm:prSet/>
      <dgm:spPr/>
      <dgm:t>
        <a:bodyPr/>
        <a:lstStyle/>
        <a:p>
          <a:endParaRPr lang="en-GB"/>
        </a:p>
      </dgm:t>
    </dgm:pt>
    <dgm:pt modelId="{2962B8CC-7BDC-49EC-8DFD-DCD9A614F820}" type="sibTrans" cxnId="{EE0C7DD2-6C04-455D-9F21-DCA79F4226FA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560F3195-2400-49BA-BC78-F0C5CD5D11B7}">
      <dgm:prSet phldrT="[Text]"/>
      <dgm:spPr>
        <a:solidFill>
          <a:srgbClr val="0088B0"/>
        </a:solidFill>
      </dgm:spPr>
      <dgm:t>
        <a:bodyPr/>
        <a:lstStyle/>
        <a:p>
          <a:r>
            <a:rPr lang="en-GB" dirty="0" smtClean="0"/>
            <a:t>Phase two</a:t>
          </a:r>
          <a:endParaRPr lang="en-GB" dirty="0"/>
        </a:p>
      </dgm:t>
    </dgm:pt>
    <dgm:pt modelId="{3A2165AA-6EF3-40C3-B3F5-8392BA3F90FA}" type="parTrans" cxnId="{27073DB9-986C-43BE-BBEC-23AA125D62CE}">
      <dgm:prSet/>
      <dgm:spPr/>
      <dgm:t>
        <a:bodyPr/>
        <a:lstStyle/>
        <a:p>
          <a:endParaRPr lang="en-GB"/>
        </a:p>
      </dgm:t>
    </dgm:pt>
    <dgm:pt modelId="{E542D3D2-EE7B-4B84-B77D-DB6E760D714A}" type="sibTrans" cxnId="{27073DB9-986C-43BE-BBEC-23AA125D62CE}">
      <dgm:prSet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GB"/>
        </a:p>
      </dgm:t>
    </dgm:pt>
    <dgm:pt modelId="{588C54A0-B26B-4113-965F-0AACDC90A8C9}">
      <dgm:prSet phldrT="[Text]"/>
      <dgm:spPr>
        <a:solidFill>
          <a:srgbClr val="0088B0"/>
        </a:solidFill>
      </dgm:spPr>
      <dgm:t>
        <a:bodyPr/>
        <a:lstStyle/>
        <a:p>
          <a:r>
            <a:rPr lang="en-GB" dirty="0" smtClean="0"/>
            <a:t>Phase three</a:t>
          </a:r>
          <a:endParaRPr lang="en-GB" dirty="0"/>
        </a:p>
      </dgm:t>
    </dgm:pt>
    <dgm:pt modelId="{A596A787-C831-44AC-8350-A24D1D59E57A}" type="parTrans" cxnId="{0131733D-F62C-4303-BD23-508A0D217903}">
      <dgm:prSet/>
      <dgm:spPr/>
      <dgm:t>
        <a:bodyPr/>
        <a:lstStyle/>
        <a:p>
          <a:endParaRPr lang="en-GB"/>
        </a:p>
      </dgm:t>
    </dgm:pt>
    <dgm:pt modelId="{0D95D7A8-394A-496C-9A76-141E904C00C2}" type="sibTrans" cxnId="{0131733D-F62C-4303-BD23-508A0D217903}">
      <dgm:prSet/>
      <dgm:spPr/>
      <dgm:t>
        <a:bodyPr/>
        <a:lstStyle/>
        <a:p>
          <a:endParaRPr lang="en-GB"/>
        </a:p>
      </dgm:t>
    </dgm:pt>
    <dgm:pt modelId="{40AD0186-7FE6-47CE-B163-836C79871DE1}" type="pres">
      <dgm:prSet presAssocID="{B50D4CC6-6D0B-405F-A430-AC5494E15366}" presName="linearFlow" presStyleCnt="0">
        <dgm:presLayoutVars>
          <dgm:resizeHandles val="exact"/>
        </dgm:presLayoutVars>
      </dgm:prSet>
      <dgm:spPr/>
    </dgm:pt>
    <dgm:pt modelId="{E39D907C-0C5D-4525-94AA-B9F1D60E5E99}" type="pres">
      <dgm:prSet presAssocID="{24900F45-D141-498D-B076-9C5D62551A97}" presName="node" presStyleLbl="node1" presStyleIdx="0" presStyleCnt="3" custLinFactNeighborX="-1187" custLinFactNeighborY="310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C74235-11D3-4084-8474-6729D05C8C67}" type="pres">
      <dgm:prSet presAssocID="{2962B8CC-7BDC-49EC-8DFD-DCD9A614F820}" presName="sibTrans" presStyleLbl="sibTrans2D1" presStyleIdx="0" presStyleCnt="2"/>
      <dgm:spPr/>
      <dgm:t>
        <a:bodyPr/>
        <a:lstStyle/>
        <a:p>
          <a:endParaRPr lang="en-GB"/>
        </a:p>
      </dgm:t>
    </dgm:pt>
    <dgm:pt modelId="{41920489-211D-4AD3-8654-C297E9E86B39}" type="pres">
      <dgm:prSet presAssocID="{2962B8CC-7BDC-49EC-8DFD-DCD9A614F820}" presName="connectorText" presStyleLbl="sibTrans2D1" presStyleIdx="0" presStyleCnt="2"/>
      <dgm:spPr/>
      <dgm:t>
        <a:bodyPr/>
        <a:lstStyle/>
        <a:p>
          <a:endParaRPr lang="en-GB"/>
        </a:p>
      </dgm:t>
    </dgm:pt>
    <dgm:pt modelId="{F83C4596-9550-4BF8-A3D2-6D8F698A4DAA}" type="pres">
      <dgm:prSet presAssocID="{560F3195-2400-49BA-BC78-F0C5CD5D11B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6ADA42-9179-440D-834B-ABE182E61616}" type="pres">
      <dgm:prSet presAssocID="{E542D3D2-EE7B-4B84-B77D-DB6E760D714A}" presName="sibTrans" presStyleLbl="sibTrans2D1" presStyleIdx="1" presStyleCnt="2"/>
      <dgm:spPr/>
      <dgm:t>
        <a:bodyPr/>
        <a:lstStyle/>
        <a:p>
          <a:endParaRPr lang="en-GB"/>
        </a:p>
      </dgm:t>
    </dgm:pt>
    <dgm:pt modelId="{C0C190E2-650F-4C5F-A0B9-D5CDFDAB13A6}" type="pres">
      <dgm:prSet presAssocID="{E542D3D2-EE7B-4B84-B77D-DB6E760D714A}" presName="connectorText" presStyleLbl="sibTrans2D1" presStyleIdx="1" presStyleCnt="2"/>
      <dgm:spPr/>
      <dgm:t>
        <a:bodyPr/>
        <a:lstStyle/>
        <a:p>
          <a:endParaRPr lang="en-GB"/>
        </a:p>
      </dgm:t>
    </dgm:pt>
    <dgm:pt modelId="{14218E5B-B9CF-47C1-9B0B-B154744B4116}" type="pres">
      <dgm:prSet presAssocID="{588C54A0-B26B-4113-965F-0AACDC90A8C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8604BA7-827D-40D0-B60F-7801E1A9C112}" type="presOf" srcId="{B50D4CC6-6D0B-405F-A430-AC5494E15366}" destId="{40AD0186-7FE6-47CE-B163-836C79871DE1}" srcOrd="0" destOrd="0" presId="urn:microsoft.com/office/officeart/2005/8/layout/process2"/>
    <dgm:cxn modelId="{8130FB93-111B-4093-995F-D13C7648EE97}" type="presOf" srcId="{2962B8CC-7BDC-49EC-8DFD-DCD9A614F820}" destId="{41920489-211D-4AD3-8654-C297E9E86B39}" srcOrd="1" destOrd="0" presId="urn:microsoft.com/office/officeart/2005/8/layout/process2"/>
    <dgm:cxn modelId="{9AD3FF05-E5F1-41A9-AFF0-4EB1E3133CD3}" type="presOf" srcId="{E542D3D2-EE7B-4B84-B77D-DB6E760D714A}" destId="{C0C190E2-650F-4C5F-A0B9-D5CDFDAB13A6}" srcOrd="1" destOrd="0" presId="urn:microsoft.com/office/officeart/2005/8/layout/process2"/>
    <dgm:cxn modelId="{005F859B-E00E-4965-858D-FEAC30AB05A2}" type="presOf" srcId="{588C54A0-B26B-4113-965F-0AACDC90A8C9}" destId="{14218E5B-B9CF-47C1-9B0B-B154744B4116}" srcOrd="0" destOrd="0" presId="urn:microsoft.com/office/officeart/2005/8/layout/process2"/>
    <dgm:cxn modelId="{8D66FC7B-A1F9-4DA1-BE5C-E36C1114E985}" type="presOf" srcId="{24900F45-D141-498D-B076-9C5D62551A97}" destId="{E39D907C-0C5D-4525-94AA-B9F1D60E5E99}" srcOrd="0" destOrd="0" presId="urn:microsoft.com/office/officeart/2005/8/layout/process2"/>
    <dgm:cxn modelId="{0131733D-F62C-4303-BD23-508A0D217903}" srcId="{B50D4CC6-6D0B-405F-A430-AC5494E15366}" destId="{588C54A0-B26B-4113-965F-0AACDC90A8C9}" srcOrd="2" destOrd="0" parTransId="{A596A787-C831-44AC-8350-A24D1D59E57A}" sibTransId="{0D95D7A8-394A-496C-9A76-141E904C00C2}"/>
    <dgm:cxn modelId="{E8B72188-7B0F-494B-824C-65E176719307}" type="presOf" srcId="{E542D3D2-EE7B-4B84-B77D-DB6E760D714A}" destId="{7A6ADA42-9179-440D-834B-ABE182E61616}" srcOrd="0" destOrd="0" presId="urn:microsoft.com/office/officeart/2005/8/layout/process2"/>
    <dgm:cxn modelId="{90B9CD1E-E539-4795-A287-139BAFD1E015}" type="presOf" srcId="{560F3195-2400-49BA-BC78-F0C5CD5D11B7}" destId="{F83C4596-9550-4BF8-A3D2-6D8F698A4DAA}" srcOrd="0" destOrd="0" presId="urn:microsoft.com/office/officeart/2005/8/layout/process2"/>
    <dgm:cxn modelId="{A3C0C7C0-4F78-4F19-87DD-C214DE55E432}" type="presOf" srcId="{2962B8CC-7BDC-49EC-8DFD-DCD9A614F820}" destId="{30C74235-11D3-4084-8474-6729D05C8C67}" srcOrd="0" destOrd="0" presId="urn:microsoft.com/office/officeart/2005/8/layout/process2"/>
    <dgm:cxn modelId="{27073DB9-986C-43BE-BBEC-23AA125D62CE}" srcId="{B50D4CC6-6D0B-405F-A430-AC5494E15366}" destId="{560F3195-2400-49BA-BC78-F0C5CD5D11B7}" srcOrd="1" destOrd="0" parTransId="{3A2165AA-6EF3-40C3-B3F5-8392BA3F90FA}" sibTransId="{E542D3D2-EE7B-4B84-B77D-DB6E760D714A}"/>
    <dgm:cxn modelId="{EE0C7DD2-6C04-455D-9F21-DCA79F4226FA}" srcId="{B50D4CC6-6D0B-405F-A430-AC5494E15366}" destId="{24900F45-D141-498D-B076-9C5D62551A97}" srcOrd="0" destOrd="0" parTransId="{9BC1F54A-3F0D-43EC-B194-802BB9C1142E}" sibTransId="{2962B8CC-7BDC-49EC-8DFD-DCD9A614F820}"/>
    <dgm:cxn modelId="{93E0853B-0FEF-4BBF-A701-C22B474E3CBE}" type="presParOf" srcId="{40AD0186-7FE6-47CE-B163-836C79871DE1}" destId="{E39D907C-0C5D-4525-94AA-B9F1D60E5E99}" srcOrd="0" destOrd="0" presId="urn:microsoft.com/office/officeart/2005/8/layout/process2"/>
    <dgm:cxn modelId="{B7ADD1B5-220F-408B-898F-F0805875BF0F}" type="presParOf" srcId="{40AD0186-7FE6-47CE-B163-836C79871DE1}" destId="{30C74235-11D3-4084-8474-6729D05C8C67}" srcOrd="1" destOrd="0" presId="urn:microsoft.com/office/officeart/2005/8/layout/process2"/>
    <dgm:cxn modelId="{A13F86A1-BC92-44D2-9A4B-FCCC1B8D2F9B}" type="presParOf" srcId="{30C74235-11D3-4084-8474-6729D05C8C67}" destId="{41920489-211D-4AD3-8654-C297E9E86B39}" srcOrd="0" destOrd="0" presId="urn:microsoft.com/office/officeart/2005/8/layout/process2"/>
    <dgm:cxn modelId="{76063E5E-ED2A-482C-BF99-35208B8B8B62}" type="presParOf" srcId="{40AD0186-7FE6-47CE-B163-836C79871DE1}" destId="{F83C4596-9550-4BF8-A3D2-6D8F698A4DAA}" srcOrd="2" destOrd="0" presId="urn:microsoft.com/office/officeart/2005/8/layout/process2"/>
    <dgm:cxn modelId="{3518706A-0BC6-479B-857D-84B980026DA9}" type="presParOf" srcId="{40AD0186-7FE6-47CE-B163-836C79871DE1}" destId="{7A6ADA42-9179-440D-834B-ABE182E61616}" srcOrd="3" destOrd="0" presId="urn:microsoft.com/office/officeart/2005/8/layout/process2"/>
    <dgm:cxn modelId="{1D06FD0F-372E-49BE-BC7D-1D1F29228130}" type="presParOf" srcId="{7A6ADA42-9179-440D-834B-ABE182E61616}" destId="{C0C190E2-650F-4C5F-A0B9-D5CDFDAB13A6}" srcOrd="0" destOrd="0" presId="urn:microsoft.com/office/officeart/2005/8/layout/process2"/>
    <dgm:cxn modelId="{779125B1-25C7-466A-B52F-DEF07072CF67}" type="presParOf" srcId="{40AD0186-7FE6-47CE-B163-836C79871DE1}" destId="{14218E5B-B9CF-47C1-9B0B-B154744B4116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D907C-0C5D-4525-94AA-B9F1D60E5E99}">
      <dsp:nvSpPr>
        <dsp:cNvPr id="0" name=""/>
        <dsp:cNvSpPr/>
      </dsp:nvSpPr>
      <dsp:spPr>
        <a:xfrm>
          <a:off x="545972" y="15778"/>
          <a:ext cx="1828800" cy="1016000"/>
        </a:xfrm>
        <a:prstGeom prst="roundRect">
          <a:avLst>
            <a:gd name="adj" fmla="val 10000"/>
          </a:avLst>
        </a:prstGeom>
        <a:solidFill>
          <a:srgbClr val="0088B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Phase one</a:t>
          </a:r>
          <a:endParaRPr lang="en-GB" sz="2600" kern="1200" dirty="0"/>
        </a:p>
      </dsp:txBody>
      <dsp:txXfrm>
        <a:off x="575730" y="45536"/>
        <a:ext cx="1769284" cy="956484"/>
      </dsp:txXfrm>
    </dsp:sp>
    <dsp:sp modelId="{30C74235-11D3-4084-8474-6729D05C8C67}">
      <dsp:nvSpPr>
        <dsp:cNvPr id="0" name=""/>
        <dsp:cNvSpPr/>
      </dsp:nvSpPr>
      <dsp:spPr>
        <a:xfrm rot="5350524">
          <a:off x="1286623" y="1049289"/>
          <a:ext cx="369204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800" kern="1200"/>
        </a:p>
      </dsp:txBody>
      <dsp:txXfrm rot="-5400000">
        <a:off x="1333268" y="1093292"/>
        <a:ext cx="274320" cy="258443"/>
      </dsp:txXfrm>
    </dsp:sp>
    <dsp:sp modelId="{F83C4596-9550-4BF8-A3D2-6D8F698A4DAA}">
      <dsp:nvSpPr>
        <dsp:cNvPr id="0" name=""/>
        <dsp:cNvSpPr/>
      </dsp:nvSpPr>
      <dsp:spPr>
        <a:xfrm>
          <a:off x="567680" y="1523999"/>
          <a:ext cx="1828800" cy="1016000"/>
        </a:xfrm>
        <a:prstGeom prst="roundRect">
          <a:avLst>
            <a:gd name="adj" fmla="val 10000"/>
          </a:avLst>
        </a:prstGeom>
        <a:solidFill>
          <a:srgbClr val="0088B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Phase two</a:t>
          </a:r>
          <a:endParaRPr lang="en-GB" sz="2600" kern="1200" dirty="0"/>
        </a:p>
      </dsp:txBody>
      <dsp:txXfrm>
        <a:off x="597438" y="1553757"/>
        <a:ext cx="1769284" cy="956484"/>
      </dsp:txXfrm>
    </dsp:sp>
    <dsp:sp modelId="{7A6ADA42-9179-440D-834B-ABE182E61616}">
      <dsp:nvSpPr>
        <dsp:cNvPr id="0" name=""/>
        <dsp:cNvSpPr/>
      </dsp:nvSpPr>
      <dsp:spPr>
        <a:xfrm rot="5400000">
          <a:off x="1291579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900" kern="1200"/>
        </a:p>
      </dsp:txBody>
      <dsp:txXfrm rot="-5400000">
        <a:off x="1344919" y="2603499"/>
        <a:ext cx="274320" cy="266700"/>
      </dsp:txXfrm>
    </dsp:sp>
    <dsp:sp modelId="{14218E5B-B9CF-47C1-9B0B-B154744B4116}">
      <dsp:nvSpPr>
        <dsp:cNvPr id="0" name=""/>
        <dsp:cNvSpPr/>
      </dsp:nvSpPr>
      <dsp:spPr>
        <a:xfrm>
          <a:off x="567680" y="3047999"/>
          <a:ext cx="1828800" cy="1016000"/>
        </a:xfrm>
        <a:prstGeom prst="roundRect">
          <a:avLst>
            <a:gd name="adj" fmla="val 10000"/>
          </a:avLst>
        </a:prstGeom>
        <a:solidFill>
          <a:srgbClr val="0088B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kern="1200" dirty="0" smtClean="0"/>
            <a:t>Phase three</a:t>
          </a:r>
          <a:endParaRPr lang="en-GB" sz="2600" kern="1200" dirty="0"/>
        </a:p>
      </dsp:txBody>
      <dsp:txXfrm>
        <a:off x="597438" y="3077757"/>
        <a:ext cx="1769284" cy="9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A3261-835D-4D76-BCAF-13349F1FA4A8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4C18E-507B-452E-86F3-669339B590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1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is expected to take about 15 minutes. </a:t>
            </a:r>
          </a:p>
          <a:p>
            <a:endParaRPr lang="en-GB" dirty="0" smtClean="0"/>
          </a:p>
          <a:p>
            <a:r>
              <a:rPr lang="en-GB" dirty="0" smtClean="0"/>
              <a:t>Please note that</a:t>
            </a:r>
            <a:r>
              <a:rPr lang="en-GB" baseline="0" dirty="0" smtClean="0"/>
              <a:t> this presentation is expected to be adapted by </a:t>
            </a:r>
            <a:r>
              <a:rPr lang="en-GB" baseline="0" smtClean="0"/>
              <a:t>the facilitators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774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39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07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392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417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0101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78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879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4C18E-507B-452E-86F3-669339B5902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242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A24A5-E791-4FB2-82D7-DAB4AF02D502}" type="datetimeFigureOut">
              <a:rPr lang="en-GB" smtClean="0"/>
              <a:pPr/>
              <a:t>11/11/2015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6CFD3-B1EC-41D4-A2BD-8010427E52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276872"/>
            <a:ext cx="7272808" cy="302433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Stakeholder Workshop </a:t>
            </a:r>
            <a:r>
              <a:rPr lang="en-GB" dirty="0" smtClean="0">
                <a:solidFill>
                  <a:schemeClr val="tx1"/>
                </a:solidFill>
              </a:rPr>
              <a:t>1: </a:t>
            </a:r>
            <a:r>
              <a:rPr lang="en-GB" b="1" dirty="0" smtClean="0">
                <a:solidFill>
                  <a:schemeClr val="tx1"/>
                </a:solidFill>
              </a:rPr>
              <a:t>Situation Analysis 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5661248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Location: </a:t>
            </a:r>
          </a:p>
          <a:p>
            <a:r>
              <a:rPr lang="en-GB" b="1" dirty="0" smtClean="0"/>
              <a:t>Date: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en-GB" b="1" dirty="0" smtClean="0">
                <a:solidFill>
                  <a:srgbClr val="0088B0"/>
                </a:solidFill>
              </a:rPr>
              <a:t>Questions?</a:t>
            </a:r>
            <a:endParaRPr lang="en-GB" b="1" dirty="0">
              <a:solidFill>
                <a:srgbClr val="0088B0"/>
              </a:solidFill>
            </a:endParaRPr>
          </a:p>
        </p:txBody>
      </p:sp>
      <p:pic>
        <p:nvPicPr>
          <p:cNvPr id="5" name="Picture 4" descr="PERFORM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Contents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r>
              <a:rPr lang="en-GB" dirty="0" smtClean="0"/>
              <a:t>Purpose of workshop </a:t>
            </a:r>
          </a:p>
          <a:p>
            <a:r>
              <a:rPr lang="en-GB" dirty="0" smtClean="0"/>
              <a:t>Objectives</a:t>
            </a:r>
          </a:p>
          <a:p>
            <a:r>
              <a:rPr lang="en-GB" dirty="0" smtClean="0"/>
              <a:t>Programme</a:t>
            </a:r>
          </a:p>
          <a:p>
            <a:r>
              <a:rPr lang="en-GB" dirty="0" smtClean="0"/>
              <a:t>Expected outputs 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Why are we here?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Objectives 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sz="2800" dirty="0"/>
              <a:t>Review findings of the situation analysis including problem analysis and problem statements in all three districts </a:t>
            </a:r>
          </a:p>
          <a:p>
            <a:pPr lvl="0"/>
            <a:r>
              <a:rPr lang="en-GB" sz="2800" dirty="0"/>
              <a:t>Initiate comparing the findings across the districts Identify further data requirements for the situation analysis </a:t>
            </a:r>
          </a:p>
          <a:p>
            <a:pPr lvl="0"/>
            <a:r>
              <a:rPr lang="en-GB" sz="2800" dirty="0"/>
              <a:t>Identify potential human resource or health system strategies to address problems identified in the situation analysis </a:t>
            </a:r>
          </a:p>
          <a:p>
            <a:pPr lvl="0"/>
            <a:r>
              <a:rPr lang="en-GB" sz="2800" dirty="0"/>
              <a:t>Stimulate the sharing of experiences, information and lessons learned across districts (if you are working with more than one)</a:t>
            </a:r>
          </a:p>
          <a:p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Project phases</a:t>
            </a:r>
            <a:endParaRPr lang="en-GB" sz="4000" b="1" dirty="0">
              <a:solidFill>
                <a:srgbClr val="0088B0"/>
              </a:solidFill>
            </a:endParaRPr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/>
        </p:nvGraphicFramePr>
        <p:xfrm>
          <a:off x="467544" y="1772816"/>
          <a:ext cx="29641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03848" y="1988840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Preparation for implementation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275856" y="3501008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Research implementation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5085184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Evaluation and feedback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Timeline </a:t>
            </a:r>
            <a:endParaRPr lang="en-GB" sz="4000" b="1" dirty="0">
              <a:solidFill>
                <a:srgbClr val="0088B0"/>
              </a:solidFill>
            </a:endParaRPr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95536" y="4149080"/>
            <a:ext cx="8208912" cy="72008"/>
          </a:xfrm>
          <a:prstGeom prst="rect">
            <a:avLst/>
          </a:prstGeom>
          <a:solidFill>
            <a:srgbClr val="0088B0"/>
          </a:solidFill>
          <a:ln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Flowchart: Connector 6"/>
          <p:cNvSpPr/>
          <p:nvPr/>
        </p:nvSpPr>
        <p:spPr>
          <a:xfrm>
            <a:off x="827584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95536" y="162880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Phases 2 and 3: June 2012 – Dec 2014</a:t>
            </a:r>
            <a:endParaRPr lang="en-GB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2708920"/>
            <a:ext cx="15121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Initial Situation </a:t>
            </a:r>
            <a:r>
              <a:rPr lang="en-GB" dirty="0" smtClean="0"/>
              <a:t>Analysis</a:t>
            </a:r>
          </a:p>
          <a:p>
            <a:pPr algn="ctr"/>
            <a:r>
              <a:rPr lang="en-GB" dirty="0" smtClean="0"/>
              <a:t>Month 1-3</a:t>
            </a:r>
            <a:endParaRPr lang="en-GB" dirty="0" smtClean="0"/>
          </a:p>
          <a:p>
            <a:pPr algn="ctr"/>
            <a:endParaRPr lang="en-GB" b="1" dirty="0"/>
          </a:p>
          <a:p>
            <a:pPr algn="ctr"/>
            <a:endParaRPr lang="en-GB" dirty="0" smtClean="0"/>
          </a:p>
        </p:txBody>
      </p:sp>
      <p:sp>
        <p:nvSpPr>
          <p:cNvPr id="11" name="Flowchart: Connector 10"/>
          <p:cNvSpPr/>
          <p:nvPr/>
        </p:nvSpPr>
        <p:spPr>
          <a:xfrm>
            <a:off x="1835696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259632" y="4581128"/>
            <a:ext cx="1368152" cy="923330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Stakeholder workshop 1</a:t>
            </a:r>
          </a:p>
          <a:p>
            <a:pPr algn="ctr"/>
            <a:r>
              <a:rPr lang="en-GB" dirty="0" smtClean="0"/>
              <a:t>Month 5</a:t>
            </a:r>
            <a:endParaRPr lang="en-GB" dirty="0" smtClean="0"/>
          </a:p>
        </p:txBody>
      </p:sp>
      <p:sp>
        <p:nvSpPr>
          <p:cNvPr id="13" name="Flowchart: Connector 12"/>
          <p:cNvSpPr/>
          <p:nvPr/>
        </p:nvSpPr>
        <p:spPr>
          <a:xfrm>
            <a:off x="2771800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lowchart: Connector 14"/>
          <p:cNvSpPr/>
          <p:nvPr/>
        </p:nvSpPr>
        <p:spPr>
          <a:xfrm>
            <a:off x="3779912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123728" y="2852936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Consortium workshop </a:t>
            </a:r>
            <a:r>
              <a:rPr lang="en-GB" dirty="0" smtClean="0"/>
              <a:t>2</a:t>
            </a:r>
          </a:p>
          <a:p>
            <a:pPr algn="ctr"/>
            <a:r>
              <a:rPr lang="en-GB" dirty="0" smtClean="0"/>
              <a:t>Month 6</a:t>
            </a:r>
            <a:endParaRPr lang="en-GB" dirty="0" smtClean="0"/>
          </a:p>
        </p:txBody>
      </p:sp>
      <p:sp>
        <p:nvSpPr>
          <p:cNvPr id="17" name="Flowchart: Connector 16"/>
          <p:cNvSpPr/>
          <p:nvPr/>
        </p:nvSpPr>
        <p:spPr>
          <a:xfrm>
            <a:off x="4860032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4211960" y="2636912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Implementation of </a:t>
            </a:r>
            <a:r>
              <a:rPr lang="en-GB" dirty="0" smtClean="0"/>
              <a:t>strategies</a:t>
            </a:r>
          </a:p>
          <a:p>
            <a:pPr algn="ctr"/>
            <a:r>
              <a:rPr lang="en-GB" dirty="0" smtClean="0"/>
              <a:t>Month 8-23</a:t>
            </a:r>
            <a:endParaRPr lang="en-GB" dirty="0" smtClean="0"/>
          </a:p>
        </p:txBody>
      </p:sp>
      <p:sp>
        <p:nvSpPr>
          <p:cNvPr id="19" name="Flowchart: Connector 18"/>
          <p:cNvSpPr/>
          <p:nvPr/>
        </p:nvSpPr>
        <p:spPr>
          <a:xfrm>
            <a:off x="5940152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Flowchart: Connector 19"/>
          <p:cNvSpPr/>
          <p:nvPr/>
        </p:nvSpPr>
        <p:spPr>
          <a:xfrm>
            <a:off x="7020272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7380312" y="4653136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Stakeholder </a:t>
            </a:r>
            <a:r>
              <a:rPr lang="en-GB" dirty="0" smtClean="0"/>
              <a:t> workshop </a:t>
            </a:r>
            <a:r>
              <a:rPr lang="en-GB" dirty="0" smtClean="0"/>
              <a:t>3</a:t>
            </a:r>
          </a:p>
          <a:p>
            <a:pPr algn="ctr"/>
            <a:r>
              <a:rPr lang="en-GB" dirty="0" smtClean="0"/>
              <a:t>Month </a:t>
            </a:r>
            <a:r>
              <a:rPr lang="en-GB" dirty="0"/>
              <a:t>28</a:t>
            </a:r>
          </a:p>
          <a:p>
            <a:pPr algn="ctr"/>
            <a:endParaRPr lang="en-GB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6372200" y="285293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Final Situation </a:t>
            </a:r>
            <a:r>
              <a:rPr lang="en-GB" dirty="0" smtClean="0"/>
              <a:t>Analysis</a:t>
            </a:r>
          </a:p>
          <a:p>
            <a:pPr algn="ctr"/>
            <a:r>
              <a:rPr lang="en-GB" dirty="0" smtClean="0"/>
              <a:t>Month 23-26</a:t>
            </a:r>
            <a:endParaRPr lang="en-GB" dirty="0" smtClean="0"/>
          </a:p>
        </p:txBody>
      </p:sp>
      <p:sp>
        <p:nvSpPr>
          <p:cNvPr id="23" name="Flowchart: Connector 22"/>
          <p:cNvSpPr/>
          <p:nvPr/>
        </p:nvSpPr>
        <p:spPr>
          <a:xfrm>
            <a:off x="7956376" y="4005064"/>
            <a:ext cx="288032" cy="288032"/>
          </a:xfrm>
          <a:prstGeom prst="flowChartConnector">
            <a:avLst/>
          </a:prstGeom>
          <a:solidFill>
            <a:schemeClr val="bg1"/>
          </a:solidFill>
          <a:ln w="76200">
            <a:solidFill>
              <a:srgbClr val="0088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364088" y="4653136"/>
            <a:ext cx="15841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Stakeholder workshop </a:t>
            </a:r>
            <a:r>
              <a:rPr lang="en-GB" dirty="0" smtClean="0"/>
              <a:t>3</a:t>
            </a:r>
          </a:p>
          <a:p>
            <a:pPr algn="ctr"/>
            <a:r>
              <a:rPr lang="en-GB" dirty="0" smtClean="0"/>
              <a:t>Month 16</a:t>
            </a:r>
            <a:endParaRPr lang="en-GB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3059832" y="4581128"/>
            <a:ext cx="1548172" cy="1785104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Stakeholder workshop </a:t>
            </a:r>
            <a:r>
              <a:rPr lang="en-GB" dirty="0" smtClean="0"/>
              <a:t>2</a:t>
            </a:r>
          </a:p>
          <a:p>
            <a:pPr algn="ctr"/>
            <a:r>
              <a:rPr lang="en-GB" dirty="0" smtClean="0"/>
              <a:t>Month 7-8</a:t>
            </a:r>
            <a:endParaRPr lang="en-GB" dirty="0" smtClean="0"/>
          </a:p>
          <a:p>
            <a:pPr algn="ctr"/>
            <a:r>
              <a:rPr lang="en-GB" sz="1400" dirty="0" smtClean="0"/>
              <a:t>(</a:t>
            </a:r>
            <a:r>
              <a:rPr lang="en-GB" sz="1400" dirty="0"/>
              <a:t>Development of </a:t>
            </a:r>
            <a:r>
              <a:rPr lang="en-GB" sz="1400" dirty="0" smtClean="0"/>
              <a:t>Human resource/Health system strategies)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Programme: Day 1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en-GB" sz="3000" dirty="0" smtClean="0"/>
              <a:t>Introductions </a:t>
            </a:r>
          </a:p>
          <a:p>
            <a:endParaRPr lang="en-GB" sz="3000" dirty="0" smtClean="0"/>
          </a:p>
          <a:p>
            <a:r>
              <a:rPr lang="en-GB" sz="3000" dirty="0" smtClean="0"/>
              <a:t>Presentations and discussions of situation analysis </a:t>
            </a:r>
            <a:r>
              <a:rPr lang="en-GB" sz="3000" dirty="0" smtClean="0"/>
              <a:t>(in </a:t>
            </a:r>
            <a:r>
              <a:rPr lang="en-GB" sz="3000" dirty="0" smtClean="0"/>
              <a:t>each </a:t>
            </a:r>
            <a:r>
              <a:rPr lang="en-GB" sz="3000" dirty="0" smtClean="0"/>
              <a:t>district)</a:t>
            </a:r>
            <a:endParaRPr lang="en-GB" sz="3000" dirty="0" smtClean="0"/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Comparing findings across </a:t>
            </a:r>
            <a:r>
              <a:rPr lang="en-GB" sz="3000" dirty="0" smtClean="0"/>
              <a:t>districts (if applicable)</a:t>
            </a:r>
            <a:endParaRPr lang="en-GB" sz="3000" dirty="0" smtClean="0"/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Finalising district reports </a:t>
            </a:r>
          </a:p>
          <a:p>
            <a:endParaRPr lang="en-GB" sz="3000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Programme: Day 2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85000" lnSpcReduction="10000"/>
          </a:bodyPr>
          <a:lstStyle/>
          <a:p>
            <a:r>
              <a:rPr lang="en-GB" sz="3000" dirty="0" smtClean="0"/>
              <a:t>Human resources/health systems strategies </a:t>
            </a:r>
            <a:r>
              <a:rPr lang="en-GB" sz="3000" dirty="0" smtClean="0"/>
              <a:t>presentation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Development of preliminary list of strategies for one problem: plenary </a:t>
            </a:r>
          </a:p>
          <a:p>
            <a:endParaRPr lang="en-GB" sz="3000" dirty="0" smtClean="0"/>
          </a:p>
          <a:p>
            <a:r>
              <a:rPr lang="en-GB" sz="3100" dirty="0" smtClean="0"/>
              <a:t>Development of preliminary list of strategies: group work</a:t>
            </a:r>
          </a:p>
          <a:p>
            <a:pPr>
              <a:buNone/>
            </a:pPr>
            <a:endParaRPr lang="en-GB" sz="3000" dirty="0" smtClean="0"/>
          </a:p>
          <a:p>
            <a:r>
              <a:rPr lang="en-GB" sz="3000" dirty="0" smtClean="0"/>
              <a:t>Wrap up and next steps</a:t>
            </a:r>
          </a:p>
          <a:p>
            <a:endParaRPr lang="en-GB" sz="3000" dirty="0" smtClean="0"/>
          </a:p>
          <a:p>
            <a:r>
              <a:rPr lang="en-GB" sz="3000" dirty="0" smtClean="0"/>
              <a:t>Workshop evaluation </a:t>
            </a:r>
          </a:p>
          <a:p>
            <a:endParaRPr lang="en-GB" sz="3000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 smtClean="0">
                <a:solidFill>
                  <a:srgbClr val="0088B0"/>
                </a:solidFill>
              </a:rPr>
              <a:t>Expected outputs </a:t>
            </a:r>
            <a:endParaRPr lang="en-GB" sz="4000" b="1" dirty="0">
              <a:solidFill>
                <a:srgbClr val="0088B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 smtClean="0"/>
              <a:t>Refined district </a:t>
            </a:r>
            <a:r>
              <a:rPr lang="en-GB" dirty="0" smtClean="0"/>
              <a:t>reports</a:t>
            </a:r>
          </a:p>
          <a:p>
            <a:pPr marL="0" lvl="0" indent="0">
              <a:buNone/>
            </a:pPr>
            <a:endParaRPr lang="en-GB" dirty="0" smtClean="0"/>
          </a:p>
          <a:p>
            <a:pPr lvl="0"/>
            <a:r>
              <a:rPr lang="en-GB" dirty="0" smtClean="0"/>
              <a:t>Refined problem statements for each district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List of possible </a:t>
            </a:r>
            <a:r>
              <a:rPr lang="en-GB" dirty="0" smtClean="0"/>
              <a:t>h</a:t>
            </a:r>
            <a:r>
              <a:rPr lang="en-GB" dirty="0" smtClean="0"/>
              <a:t>uman </a:t>
            </a:r>
            <a:r>
              <a:rPr lang="en-GB" dirty="0"/>
              <a:t>resources/health systems strategies linked </a:t>
            </a:r>
            <a:r>
              <a:rPr lang="en-GB" dirty="0" smtClean="0"/>
              <a:t>to problem statement for each district</a:t>
            </a:r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Plans for further data collection for each district, including data needed for the comparative analysis</a:t>
            </a:r>
          </a:p>
          <a:p>
            <a:pPr lvl="0">
              <a:buNone/>
            </a:pPr>
            <a:r>
              <a:rPr lang="en-GB" dirty="0" smtClean="0"/>
              <a:t> </a:t>
            </a:r>
          </a:p>
          <a:p>
            <a:pPr lvl="0"/>
            <a:r>
              <a:rPr lang="en-GB" dirty="0" smtClean="0"/>
              <a:t>Brief report of workshop </a:t>
            </a:r>
          </a:p>
          <a:p>
            <a:pPr>
              <a:buNone/>
            </a:pPr>
            <a:endParaRPr lang="en-GB" dirty="0" smtClean="0"/>
          </a:p>
        </p:txBody>
      </p:sp>
      <p:pic>
        <p:nvPicPr>
          <p:cNvPr id="4" name="Picture 3" descr="PERFOR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88640"/>
            <a:ext cx="3044321" cy="936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11B96F54DDFC40B72CB6B6E8BCC8B5" ma:contentTypeVersion="0" ma:contentTypeDescription="Create a new document." ma:contentTypeScope="" ma:versionID="685713453925aaee9b66633a035c50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25a746d40c15a34801936622b0ddcb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E0FE63E-0A3F-4A67-B1E3-F96335AC3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A7264B5-0CB2-412C-8C3F-8031E591EBA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856226-F093-4B47-BB41-56C781071A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1430</TotalTime>
  <Words>310</Words>
  <Application>Microsoft Office PowerPoint</Application>
  <PresentationFormat>On-screen Show (4:3)</PresentationFormat>
  <Paragraphs>81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Contents</vt:lpstr>
      <vt:lpstr>Why are we here?</vt:lpstr>
      <vt:lpstr>Objectives </vt:lpstr>
      <vt:lpstr>Project phases</vt:lpstr>
      <vt:lpstr>Timeline </vt:lpstr>
      <vt:lpstr>Programme: Day 1</vt:lpstr>
      <vt:lpstr>Programme: Day 2</vt:lpstr>
      <vt:lpstr>Expected outputs </vt:lpstr>
      <vt:lpstr>Questions?</vt:lpstr>
    </vt:vector>
  </TitlesOfParts>
  <Company>The University of Liverpool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</dc:title>
  <dc:creator>raven</dc:creator>
  <cp:lastModifiedBy>Kate Hawkins</cp:lastModifiedBy>
  <cp:revision>66</cp:revision>
  <dcterms:created xsi:type="dcterms:W3CDTF">2012-05-02T08:05:33Z</dcterms:created>
  <dcterms:modified xsi:type="dcterms:W3CDTF">2015-11-11T15:00:40Z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0x010100BA11B96F54DDFC40B72CB6B6E8BCC8B5</vt:lpwstr>
  </property>
  <property fmtid="{D5CDD505-2E9C-101B-9397-08002B2CF9AE}" pid="3" name="IsMyDocuments">
    <vt:bool>true</vt:bool>
  </property>
</Properties>
</file>