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57" r:id="rId2"/>
    <p:sldId id="261" r:id="rId3"/>
    <p:sldId id="3364" r:id="rId4"/>
    <p:sldId id="364" r:id="rId5"/>
    <p:sldId id="365" r:id="rId6"/>
    <p:sldId id="366" r:id="rId7"/>
    <p:sldId id="3363" r:id="rId8"/>
    <p:sldId id="260" r:id="rId9"/>
    <p:sldId id="3366" r:id="rId10"/>
    <p:sldId id="413" r:id="rId11"/>
    <p:sldId id="3368" r:id="rId12"/>
    <p:sldId id="3369" r:id="rId13"/>
    <p:sldId id="3365" r:id="rId14"/>
    <p:sldId id="3367" r:id="rId15"/>
    <p:sldId id="270" r:id="rId16"/>
    <p:sldId id="272" r:id="rId17"/>
    <p:sldId id="274" r:id="rId18"/>
    <p:sldId id="3370" r:id="rId19"/>
    <p:sldId id="3372" r:id="rId20"/>
    <p:sldId id="3371"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397"/>
    <a:srgbClr val="80B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839" autoAdjust="0"/>
  </p:normalViewPr>
  <p:slideViewPr>
    <p:cSldViewPr snapToGrid="0">
      <p:cViewPr varScale="1">
        <p:scale>
          <a:sx n="60" d="100"/>
          <a:sy n="60" d="100"/>
        </p:scale>
        <p:origin x="872" y="56"/>
      </p:cViewPr>
      <p:guideLst>
        <p:guide orient="horz" pos="2160"/>
        <p:guide pos="3840"/>
        <p:guide pos="7296"/>
        <p:guide orient="horz" pos="4128"/>
      </p:guideLst>
    </p:cSldViewPr>
  </p:slideViewPr>
  <p:notesTextViewPr>
    <p:cViewPr>
      <p:scale>
        <a:sx n="100" d="100"/>
        <a:sy n="100" d="100"/>
      </p:scale>
      <p:origin x="0" y="0"/>
    </p:cViewPr>
  </p:notesTextViewPr>
  <p:notesViewPr>
    <p:cSldViewPr snapToGrid="0" showGuides="1">
      <p:cViewPr varScale="1">
        <p:scale>
          <a:sx n="76" d="100"/>
          <a:sy n="76" d="100"/>
        </p:scale>
        <p:origin x="253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C812E-1F04-4084-A326-365E6DF6FCA0}" type="doc">
      <dgm:prSet loTypeId="urn:microsoft.com/office/officeart/2005/8/layout/venn1" loCatId="relationship" qsTypeId="urn:microsoft.com/office/officeart/2005/8/quickstyle/simple5" qsCatId="simple" csTypeId="urn:microsoft.com/office/officeart/2005/8/colors/colorful1" csCatId="colorful" phldr="1"/>
      <dgm:spPr/>
    </dgm:pt>
    <dgm:pt modelId="{8472A6C1-DAC8-41EF-A543-830362887944}">
      <dgm:prSet phldrT="[Text]"/>
      <dgm:spPr>
        <a:xfrm>
          <a:off x="2757011" y="56574"/>
          <a:ext cx="2715577" cy="2715577"/>
        </a:xfrm>
        <a:prstGeom prst="ellipse">
          <a:avLst/>
        </a:prstGeom>
        <a:solidFill>
          <a:srgbClr val="01728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b="1">
              <a:solidFill>
                <a:schemeClr val="bg1"/>
              </a:solidFill>
              <a:latin typeface="Calibri"/>
              <a:ea typeface="+mn-ea"/>
              <a:cs typeface="+mn-cs"/>
            </a:rPr>
            <a:t>PERFORM MSI</a:t>
          </a:r>
        </a:p>
      </dgm:t>
    </dgm:pt>
    <dgm:pt modelId="{508820B5-DD83-4790-9AC0-7BF4EBF1528C}" type="parTrans" cxnId="{18FC5342-B62F-4FD2-A5D9-FE0646C61E7A}">
      <dgm:prSet/>
      <dgm:spPr/>
      <dgm:t>
        <a:bodyPr/>
        <a:lstStyle/>
        <a:p>
          <a:endParaRPr lang="en-US"/>
        </a:p>
      </dgm:t>
    </dgm:pt>
    <dgm:pt modelId="{64970C27-D34F-427C-9656-AA08EDCB51C4}" type="sibTrans" cxnId="{18FC5342-B62F-4FD2-A5D9-FE0646C61E7A}">
      <dgm:prSet/>
      <dgm:spPr/>
      <dgm:t>
        <a:bodyPr/>
        <a:lstStyle/>
        <a:p>
          <a:endParaRPr lang="en-US"/>
        </a:p>
      </dgm:t>
    </dgm:pt>
    <dgm:pt modelId="{5FC02E07-E12A-4E30-A8BE-60763E52DBA2}">
      <dgm:prSet phldrT="[Text]"/>
      <dgm:spPr>
        <a:xfrm>
          <a:off x="3736882" y="1753810"/>
          <a:ext cx="2715577" cy="2715577"/>
        </a:xfrm>
        <a:prstGeom prst="ellipse">
          <a:avLst/>
        </a:prstGeom>
        <a:solidFill>
          <a:srgbClr val="01728D">
            <a:alpha val="54902"/>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dirty="0">
              <a:solidFill>
                <a:schemeClr val="bg1"/>
              </a:solidFill>
              <a:latin typeface="Calibri"/>
              <a:ea typeface="+mn-ea"/>
              <a:cs typeface="+mn-cs"/>
            </a:rPr>
            <a:t>Scale-up mechanism</a:t>
          </a:r>
        </a:p>
      </dgm:t>
    </dgm:pt>
    <dgm:pt modelId="{5EFEA64A-6D4C-4106-BAA5-22FF2B857D0A}" type="parTrans" cxnId="{E2C0FCFC-6198-4302-8358-84335D8E5652}">
      <dgm:prSet/>
      <dgm:spPr/>
      <dgm:t>
        <a:bodyPr/>
        <a:lstStyle/>
        <a:p>
          <a:endParaRPr lang="en-US"/>
        </a:p>
      </dgm:t>
    </dgm:pt>
    <dgm:pt modelId="{820CBB91-9CB2-46D5-A330-53AF6EF47C92}" type="sibTrans" cxnId="{E2C0FCFC-6198-4302-8358-84335D8E5652}">
      <dgm:prSet/>
      <dgm:spPr/>
      <dgm:t>
        <a:bodyPr/>
        <a:lstStyle/>
        <a:p>
          <a:endParaRPr lang="en-US"/>
        </a:p>
      </dgm:t>
    </dgm:pt>
    <dgm:pt modelId="{52A38C31-C499-4E32-8271-433C7EC7B1BB}">
      <dgm:prSet phldrT="[Text]"/>
      <dgm:spPr>
        <a:xfrm>
          <a:off x="1777140" y="1753810"/>
          <a:ext cx="2715577" cy="2715577"/>
        </a:xfrm>
        <a:prstGeom prst="ellipse">
          <a:avLst/>
        </a:prstGeom>
        <a:solidFill>
          <a:srgbClr val="01728D">
            <a:alpha val="18824"/>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a:solidFill>
                <a:srgbClr val="000000">
                  <a:hueOff val="0"/>
                  <a:satOff val="0"/>
                  <a:lumOff val="0"/>
                  <a:alphaOff val="0"/>
                </a:srgbClr>
              </a:solidFill>
              <a:latin typeface="Calibri"/>
              <a:ea typeface="+mn-ea"/>
              <a:cs typeface="+mn-cs"/>
            </a:rPr>
            <a:t>Process and outcome evaluation</a:t>
          </a:r>
        </a:p>
      </dgm:t>
    </dgm:pt>
    <dgm:pt modelId="{5B6387C8-B554-4F13-A628-50FCDF5D803E}" type="parTrans" cxnId="{F7B32DFB-7C72-4E8A-8BC0-456EF9FEAC98}">
      <dgm:prSet/>
      <dgm:spPr/>
      <dgm:t>
        <a:bodyPr/>
        <a:lstStyle/>
        <a:p>
          <a:endParaRPr lang="en-US"/>
        </a:p>
      </dgm:t>
    </dgm:pt>
    <dgm:pt modelId="{FC2AAB2D-F930-4D29-95AA-7B778DE5D076}" type="sibTrans" cxnId="{F7B32DFB-7C72-4E8A-8BC0-456EF9FEAC98}">
      <dgm:prSet/>
      <dgm:spPr/>
      <dgm:t>
        <a:bodyPr/>
        <a:lstStyle/>
        <a:p>
          <a:endParaRPr lang="en-US"/>
        </a:p>
      </dgm:t>
    </dgm:pt>
    <dgm:pt modelId="{90A5B226-4732-4856-B32C-3180906AAC05}" type="pres">
      <dgm:prSet presAssocID="{A13C812E-1F04-4084-A326-365E6DF6FCA0}" presName="compositeShape" presStyleCnt="0">
        <dgm:presLayoutVars>
          <dgm:chMax val="7"/>
          <dgm:dir/>
          <dgm:resizeHandles val="exact"/>
        </dgm:presLayoutVars>
      </dgm:prSet>
      <dgm:spPr/>
    </dgm:pt>
    <dgm:pt modelId="{8D15C299-7C52-4356-B7E2-6D062BAA3F24}" type="pres">
      <dgm:prSet presAssocID="{8472A6C1-DAC8-41EF-A543-830362887944}" presName="circ1" presStyleLbl="vennNode1" presStyleIdx="0" presStyleCnt="3"/>
      <dgm:spPr/>
    </dgm:pt>
    <dgm:pt modelId="{EDDBBAD3-C763-4763-BD24-AE70DFEC5729}" type="pres">
      <dgm:prSet presAssocID="{8472A6C1-DAC8-41EF-A543-830362887944}" presName="circ1Tx" presStyleLbl="revTx" presStyleIdx="0" presStyleCnt="0">
        <dgm:presLayoutVars>
          <dgm:chMax val="0"/>
          <dgm:chPref val="0"/>
          <dgm:bulletEnabled val="1"/>
        </dgm:presLayoutVars>
      </dgm:prSet>
      <dgm:spPr/>
    </dgm:pt>
    <dgm:pt modelId="{43A1E4B5-1FAC-400F-915F-615FCFFDE5DA}" type="pres">
      <dgm:prSet presAssocID="{5FC02E07-E12A-4E30-A8BE-60763E52DBA2}" presName="circ2" presStyleLbl="vennNode1" presStyleIdx="1" presStyleCnt="3"/>
      <dgm:spPr/>
    </dgm:pt>
    <dgm:pt modelId="{246683CE-DE9E-4F15-AEA1-28155F4B0857}" type="pres">
      <dgm:prSet presAssocID="{5FC02E07-E12A-4E30-A8BE-60763E52DBA2}" presName="circ2Tx" presStyleLbl="revTx" presStyleIdx="0" presStyleCnt="0">
        <dgm:presLayoutVars>
          <dgm:chMax val="0"/>
          <dgm:chPref val="0"/>
          <dgm:bulletEnabled val="1"/>
        </dgm:presLayoutVars>
      </dgm:prSet>
      <dgm:spPr/>
    </dgm:pt>
    <dgm:pt modelId="{931A4D6B-A920-478D-B7E6-0A43694E4CBF}" type="pres">
      <dgm:prSet presAssocID="{52A38C31-C499-4E32-8271-433C7EC7B1BB}" presName="circ3" presStyleLbl="vennNode1" presStyleIdx="2" presStyleCnt="3"/>
      <dgm:spPr/>
    </dgm:pt>
    <dgm:pt modelId="{FF979822-042E-4DC2-B5CE-ED6C43A8A779}" type="pres">
      <dgm:prSet presAssocID="{52A38C31-C499-4E32-8271-433C7EC7B1BB}" presName="circ3Tx" presStyleLbl="revTx" presStyleIdx="0" presStyleCnt="0">
        <dgm:presLayoutVars>
          <dgm:chMax val="0"/>
          <dgm:chPref val="0"/>
          <dgm:bulletEnabled val="1"/>
        </dgm:presLayoutVars>
      </dgm:prSet>
      <dgm:spPr/>
    </dgm:pt>
  </dgm:ptLst>
  <dgm:cxnLst>
    <dgm:cxn modelId="{F6A9602E-2A94-4ED3-A11B-FFB9217E2751}" type="presOf" srcId="{8472A6C1-DAC8-41EF-A543-830362887944}" destId="{EDDBBAD3-C763-4763-BD24-AE70DFEC5729}" srcOrd="1" destOrd="0" presId="urn:microsoft.com/office/officeart/2005/8/layout/venn1"/>
    <dgm:cxn modelId="{AA0B8E36-2F70-4410-B0B1-CE79D4BAC9A9}" type="presOf" srcId="{A13C812E-1F04-4084-A326-365E6DF6FCA0}" destId="{90A5B226-4732-4856-B32C-3180906AAC05}" srcOrd="0" destOrd="0" presId="urn:microsoft.com/office/officeart/2005/8/layout/venn1"/>
    <dgm:cxn modelId="{18FC5342-B62F-4FD2-A5D9-FE0646C61E7A}" srcId="{A13C812E-1F04-4084-A326-365E6DF6FCA0}" destId="{8472A6C1-DAC8-41EF-A543-830362887944}" srcOrd="0" destOrd="0" parTransId="{508820B5-DD83-4790-9AC0-7BF4EBF1528C}" sibTransId="{64970C27-D34F-427C-9656-AA08EDCB51C4}"/>
    <dgm:cxn modelId="{0B76B44D-5466-4582-8696-944716DE1E23}" type="presOf" srcId="{8472A6C1-DAC8-41EF-A543-830362887944}" destId="{8D15C299-7C52-4356-B7E2-6D062BAA3F24}" srcOrd="0" destOrd="0" presId="urn:microsoft.com/office/officeart/2005/8/layout/venn1"/>
    <dgm:cxn modelId="{2DC3E257-0760-4803-AAD7-6B981EEAA73B}" type="presOf" srcId="{5FC02E07-E12A-4E30-A8BE-60763E52DBA2}" destId="{246683CE-DE9E-4F15-AEA1-28155F4B0857}" srcOrd="1" destOrd="0" presId="urn:microsoft.com/office/officeart/2005/8/layout/venn1"/>
    <dgm:cxn modelId="{39371ABC-76BD-4722-9D43-2AED204B52D0}" type="presOf" srcId="{52A38C31-C499-4E32-8271-433C7EC7B1BB}" destId="{931A4D6B-A920-478D-B7E6-0A43694E4CBF}" srcOrd="0" destOrd="0" presId="urn:microsoft.com/office/officeart/2005/8/layout/venn1"/>
    <dgm:cxn modelId="{28BD38CC-DE2D-49BE-A3D8-680C911B7DD1}" type="presOf" srcId="{5FC02E07-E12A-4E30-A8BE-60763E52DBA2}" destId="{43A1E4B5-1FAC-400F-915F-615FCFFDE5DA}" srcOrd="0" destOrd="0" presId="urn:microsoft.com/office/officeart/2005/8/layout/venn1"/>
    <dgm:cxn modelId="{B3A386F4-4D2F-4DF7-B98A-1716BFC02C1A}" type="presOf" srcId="{52A38C31-C499-4E32-8271-433C7EC7B1BB}" destId="{FF979822-042E-4DC2-B5CE-ED6C43A8A779}" srcOrd="1" destOrd="0" presId="urn:microsoft.com/office/officeart/2005/8/layout/venn1"/>
    <dgm:cxn modelId="{F7B32DFB-7C72-4E8A-8BC0-456EF9FEAC98}" srcId="{A13C812E-1F04-4084-A326-365E6DF6FCA0}" destId="{52A38C31-C499-4E32-8271-433C7EC7B1BB}" srcOrd="2" destOrd="0" parTransId="{5B6387C8-B554-4F13-A628-50FCDF5D803E}" sibTransId="{FC2AAB2D-F930-4D29-95AA-7B778DE5D076}"/>
    <dgm:cxn modelId="{E2C0FCFC-6198-4302-8358-84335D8E5652}" srcId="{A13C812E-1F04-4084-A326-365E6DF6FCA0}" destId="{5FC02E07-E12A-4E30-A8BE-60763E52DBA2}" srcOrd="1" destOrd="0" parTransId="{5EFEA64A-6D4C-4106-BAA5-22FF2B857D0A}" sibTransId="{820CBB91-9CB2-46D5-A330-53AF6EF47C92}"/>
    <dgm:cxn modelId="{36DFA4CD-DF2A-4823-BFD0-801961BF071D}" type="presParOf" srcId="{90A5B226-4732-4856-B32C-3180906AAC05}" destId="{8D15C299-7C52-4356-B7E2-6D062BAA3F24}" srcOrd="0" destOrd="0" presId="urn:microsoft.com/office/officeart/2005/8/layout/venn1"/>
    <dgm:cxn modelId="{9ED1A9E1-FC25-412D-81B9-7B6360CBEB76}" type="presParOf" srcId="{90A5B226-4732-4856-B32C-3180906AAC05}" destId="{EDDBBAD3-C763-4763-BD24-AE70DFEC5729}" srcOrd="1" destOrd="0" presId="urn:microsoft.com/office/officeart/2005/8/layout/venn1"/>
    <dgm:cxn modelId="{C987783C-D523-462B-B82F-462DD54C3E04}" type="presParOf" srcId="{90A5B226-4732-4856-B32C-3180906AAC05}" destId="{43A1E4B5-1FAC-400F-915F-615FCFFDE5DA}" srcOrd="2" destOrd="0" presId="urn:microsoft.com/office/officeart/2005/8/layout/venn1"/>
    <dgm:cxn modelId="{8F6D463F-B236-4AFB-8B2A-E4EF57B94DC5}" type="presParOf" srcId="{90A5B226-4732-4856-B32C-3180906AAC05}" destId="{246683CE-DE9E-4F15-AEA1-28155F4B0857}" srcOrd="3" destOrd="0" presId="urn:microsoft.com/office/officeart/2005/8/layout/venn1"/>
    <dgm:cxn modelId="{D0FBFCD5-F2C6-4F21-B7E4-F21CB7977F3A}" type="presParOf" srcId="{90A5B226-4732-4856-B32C-3180906AAC05}" destId="{931A4D6B-A920-478D-B7E6-0A43694E4CBF}" srcOrd="4" destOrd="0" presId="urn:microsoft.com/office/officeart/2005/8/layout/venn1"/>
    <dgm:cxn modelId="{246EDDBA-D905-4DA8-8EE9-7747BB2A609B}" type="presParOf" srcId="{90A5B226-4732-4856-B32C-3180906AAC05}" destId="{FF979822-042E-4DC2-B5CE-ED6C43A8A77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5C299-7C52-4356-B7E2-6D062BAA3F24}">
      <dsp:nvSpPr>
        <dsp:cNvPr id="0" name=""/>
        <dsp:cNvSpPr/>
      </dsp:nvSpPr>
      <dsp:spPr>
        <a:xfrm>
          <a:off x="2757011" y="56574"/>
          <a:ext cx="2715577" cy="2715577"/>
        </a:xfrm>
        <a:prstGeom prst="ellipse">
          <a:avLst/>
        </a:prstGeom>
        <a:solidFill>
          <a:srgbClr val="01728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latin typeface="Calibri"/>
              <a:ea typeface="+mn-ea"/>
              <a:cs typeface="+mn-cs"/>
            </a:rPr>
            <a:t>PERFORM MSI</a:t>
          </a:r>
        </a:p>
      </dsp:txBody>
      <dsp:txXfrm>
        <a:off x="3410725" y="710759"/>
        <a:ext cx="1408149" cy="864092"/>
      </dsp:txXfrm>
    </dsp:sp>
    <dsp:sp modelId="{43A1E4B5-1FAC-400F-915F-615FCFFDE5DA}">
      <dsp:nvSpPr>
        <dsp:cNvPr id="0" name=""/>
        <dsp:cNvSpPr/>
      </dsp:nvSpPr>
      <dsp:spPr>
        <a:xfrm>
          <a:off x="3736882" y="1753810"/>
          <a:ext cx="2715577" cy="2715577"/>
        </a:xfrm>
        <a:prstGeom prst="ellipse">
          <a:avLst/>
        </a:prstGeom>
        <a:solidFill>
          <a:srgbClr val="01728D">
            <a:alpha val="54902"/>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Calibri"/>
              <a:ea typeface="+mn-ea"/>
              <a:cs typeface="+mn-cs"/>
            </a:rPr>
            <a:t>Scale-up mechanism</a:t>
          </a:r>
        </a:p>
      </dsp:txBody>
      <dsp:txXfrm>
        <a:off x="4806008" y="2674062"/>
        <a:ext cx="1152122" cy="1056111"/>
      </dsp:txXfrm>
    </dsp:sp>
    <dsp:sp modelId="{931A4D6B-A920-478D-B7E6-0A43694E4CBF}">
      <dsp:nvSpPr>
        <dsp:cNvPr id="0" name=""/>
        <dsp:cNvSpPr/>
      </dsp:nvSpPr>
      <dsp:spPr>
        <a:xfrm>
          <a:off x="1777140" y="1753810"/>
          <a:ext cx="2715577" cy="2715577"/>
        </a:xfrm>
        <a:prstGeom prst="ellipse">
          <a:avLst/>
        </a:prstGeom>
        <a:solidFill>
          <a:srgbClr val="01728D">
            <a:alpha val="18824"/>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0000">
                  <a:hueOff val="0"/>
                  <a:satOff val="0"/>
                  <a:lumOff val="0"/>
                  <a:alphaOff val="0"/>
                </a:srgbClr>
              </a:solidFill>
              <a:latin typeface="Calibri"/>
              <a:ea typeface="+mn-ea"/>
              <a:cs typeface="+mn-cs"/>
            </a:rPr>
            <a:t>Process and outcome evaluation</a:t>
          </a:r>
        </a:p>
      </dsp:txBody>
      <dsp:txXfrm>
        <a:off x="2271469" y="2674062"/>
        <a:ext cx="1152122" cy="105611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7/14/2022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7/14/2022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erform2scale.org/theory-of-change-for-scaling-up-management-strengthening-at-district-level-to-support-th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Calibri" panose="020F0502020204030204" pitchFamily="34" charset="0"/>
              </a:rPr>
              <a:t>The project planned both process and outcome evaluation activities to identify lessons about implementing and scaling-up the MSI in line with the Theory of Change and its underlying assumptions. We used a range of quantitative and qualitative methods to answer the research questions as outlined here.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74CE4-FBD8-4481-AEFB-CA53E599A74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453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Theory of Change consists of two pathways: Pathway 1 on the scale-up process (vertical scale-up) and Pathway 2 on the management strengthening process (horizontal scale-up). The purpose of this Theory of Change is to clarify the main outcomes and the necessary processes and associated assumptions to achieve these outcomes over the whole project period. The assumptions which underpin the theory – can which changed slightly during the programme are shown below and </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are given in the full document available at: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https://www.perform2scale.org/theory-of-change-for-scaling-up-management-strengthening-at-district-level-to-support-the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pPr marL="342900" marR="171450" lvl="0" indent="-342900">
              <a:lnSpc>
                <a:spcPct val="107000"/>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Key stakeholders are</a:t>
            </a:r>
            <a:r>
              <a:rPr lang="en-GB" sz="1800" spc="-85"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convinced by the available evidence about the MSI and are </a:t>
            </a:r>
            <a:r>
              <a:rPr lang="en-GB" sz="1800" i="1" dirty="0">
                <a:effectLst/>
                <a:latin typeface="Calibri" panose="020F0502020204030204" pitchFamily="34" charset="0"/>
                <a:ea typeface="Calibri" panose="020F0502020204030204" pitchFamily="34" charset="0"/>
                <a:cs typeface="Calibri" panose="020F0502020204030204" pitchFamily="34" charset="0"/>
              </a:rPr>
              <a:t>initially </a:t>
            </a:r>
            <a:r>
              <a:rPr lang="en-GB" sz="1800" dirty="0">
                <a:effectLst/>
                <a:latin typeface="Calibri" panose="020F0502020204030204" pitchFamily="34" charset="0"/>
                <a:ea typeface="Calibri" panose="020F0502020204030204" pitchFamily="34" charset="0"/>
                <a:cs typeface="Calibri" panose="020F0502020204030204" pitchFamily="34" charset="0"/>
              </a:rPr>
              <a:t>(assumption 1a)</a:t>
            </a:r>
            <a:r>
              <a:rPr lang="en-GB" sz="1800" i="1"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and </a:t>
            </a:r>
            <a:r>
              <a:rPr lang="en-GB" sz="1800" i="1" dirty="0">
                <a:effectLst/>
                <a:latin typeface="Calibri" panose="020F0502020204030204" pitchFamily="34" charset="0"/>
                <a:ea typeface="Calibri" panose="020F0502020204030204" pitchFamily="34" charset="0"/>
                <a:cs typeface="Calibri" panose="020F0502020204030204" pitchFamily="34" charset="0"/>
              </a:rPr>
              <a:t>remain</a:t>
            </a:r>
            <a:r>
              <a:rPr lang="en-GB" sz="1800" dirty="0">
                <a:effectLst/>
                <a:latin typeface="Calibri" panose="020F0502020204030204" pitchFamily="34" charset="0"/>
                <a:ea typeface="Calibri" panose="020F0502020204030204" pitchFamily="34" charset="0"/>
                <a:cs typeface="Calibri" panose="020F0502020204030204" pitchFamily="34" charset="0"/>
              </a:rPr>
              <a:t> (assumption 1b) willing</a:t>
            </a:r>
            <a:r>
              <a:rPr lang="en-GB" sz="1800" spc="-2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to collaborate with the scale-up process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115"/>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Attention of National Scale-up Steering Group members (assumption 2a) and Resource Team members (assumption 2b, added in 2018) not diverted by other priorities; low staff turnover of National Scale-up Steering Group members (assumption 2c, added in 2020)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124460" lvl="0" indent="-342900">
              <a:lnSpc>
                <a:spcPts val="1200"/>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New knowledge on scale-up lessons is sufficiently well </a:t>
            </a:r>
            <a:r>
              <a:rPr lang="en-GB" sz="1800" i="1" dirty="0">
                <a:effectLst/>
                <a:latin typeface="Calibri" panose="020F0502020204030204" pitchFamily="34" charset="0"/>
                <a:ea typeface="Calibri" panose="020F0502020204030204" pitchFamily="34" charset="0"/>
                <a:cs typeface="Calibri" panose="020F0502020204030204" pitchFamily="34" charset="0"/>
              </a:rPr>
              <a:t>documented </a:t>
            </a:r>
            <a:r>
              <a:rPr lang="en-GB" sz="1800" dirty="0">
                <a:effectLst/>
                <a:latin typeface="Calibri" panose="020F0502020204030204" pitchFamily="34" charset="0"/>
                <a:ea typeface="Calibri" panose="020F0502020204030204" pitchFamily="34" charset="0"/>
                <a:cs typeface="Calibri" panose="020F0502020204030204" pitchFamily="34" charset="0"/>
              </a:rPr>
              <a:t>(assumption 3a) and</a:t>
            </a:r>
            <a:r>
              <a:rPr lang="en-GB" sz="1800" i="1" dirty="0">
                <a:effectLst/>
                <a:latin typeface="Calibri" panose="020F0502020204030204" pitchFamily="34" charset="0"/>
                <a:ea typeface="Calibri" panose="020F0502020204030204" pitchFamily="34" charset="0"/>
                <a:cs typeface="Calibri" panose="020F0502020204030204" pitchFamily="34" charset="0"/>
              </a:rPr>
              <a:t> disseminated </a:t>
            </a:r>
            <a:r>
              <a:rPr lang="en-GB" sz="1800" dirty="0">
                <a:effectLst/>
                <a:latin typeface="Calibri" panose="020F0502020204030204" pitchFamily="34" charset="0"/>
                <a:ea typeface="Calibri" panose="020F0502020204030204" pitchFamily="34" charset="0"/>
                <a:cs typeface="Calibri" panose="020F0502020204030204" pitchFamily="34" charset="0"/>
              </a:rPr>
              <a:t>(assumption 3b)</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215"/>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Sufficient opportunities to apply scale-up knowledge available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25400" lvl="0" indent="-342900">
              <a:lnSpc>
                <a:spcPts val="1200"/>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DHMTs willing to participate in the intervention even though no implementation funds are provided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328930" lvl="0" indent="-342900">
              <a:lnSpc>
                <a:spcPct val="107000"/>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Effective facilitation skills of Country Research Team (assumption 6a) and Resource Team (assumption 6b) during action research cycles; work plan developed by DHMTs are feasible (time-frame, decision-authority, resources) (assumption 6c) and address real problems (assumption 6d)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190500" lvl="0" indent="-342900">
              <a:lnSpc>
                <a:spcPts val="1200"/>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DHMTs remain convinced of the value of the MSI (assumption 7a); and sufficient support available from Resource Team to support expansion of district groups (assumption 7b)</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52070" lvl="0" indent="-342900">
              <a:lnSpc>
                <a:spcPct val="107000"/>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Resource Team members develop sufficient facilitation skills from working with new district groups (assumption 8a); low turnover of Resource Team members (assumption 8b)</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52070" lvl="0" indent="-342900">
              <a:lnSpc>
                <a:spcPct val="107000"/>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DHMT remains key organisational structure at sub-national level (assumption 9a); DHMT works as a team (assumption 9b); low turnover of DHMT members (assumption 9c); decision-space does not decrease (assumption 9d)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52070" lvl="0" indent="-342900">
              <a:lnSpc>
                <a:spcPct val="107000"/>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DHMT’s involvement in this project, with the consequent opportunity costs, does not undermine (through possible diversion in project activities) health service delivery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18415" lvl="0" indent="-342900">
              <a:lnSpc>
                <a:spcPct val="107000"/>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Service delivery plans remain in line with health care needs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18415" lvl="0" indent="-342900">
              <a:lnSpc>
                <a:spcPct val="107000"/>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New knowledge on MSI lessons is sufficiently well documented (assumption 12a, added in 2019) and disseminated to relevant stakeholders (assumption 12b, added in 2019)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18415" lvl="0" indent="-342900">
              <a:lnSpc>
                <a:spcPct val="107000"/>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The MSI is a scalable intervention, and if needed further adapted to the context in which it is implemented (added in 2021)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18415" lvl="0" indent="-342900">
              <a:lnSpc>
                <a:spcPct val="107000"/>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There is an understanding of power relationships between key stakeholders, which could potentially hinder or facilitate scale-up</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18415" lvl="0" indent="-342900">
              <a:lnSpc>
                <a:spcPct val="107000"/>
              </a:lnSpc>
              <a:spcBef>
                <a:spcPts val="5"/>
              </a:spcBef>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Windows of opportunity to integrate (parts of) the MSI in existing structures and strategies are identified and used (added in 2021)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2674CE4-FBD8-4481-AEFB-CA53E599A745}" type="slidenum">
              <a:rPr lang="en-US" smtClean="0"/>
              <a:t>11</a:t>
            </a:fld>
            <a:endParaRPr lang="en-US" dirty="0"/>
          </a:p>
        </p:txBody>
      </p:sp>
    </p:spTree>
    <p:extLst>
      <p:ext uri="{BB962C8B-B14F-4D97-AF65-F5344CB8AC3E}">
        <p14:creationId xmlns:p14="http://schemas.microsoft.com/office/powerpoint/2010/main" val="4071709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We developed a general/non-country specific scale-up strategy and conducted the initial context analyses in each country in 2017. From 2018 to 2021 we implemented the MSI, expanding it across geographical areas in each country. At the same time, we worked to operationalise the scale-up framework in each country and, together with the user organisations, we developed country-specific scale-up strategies to institutionalise the MSI in national policy, plans, guidelines or curricula. Research activities, including process and outcome evaluation, ran throughout this period. </a:t>
            </a:r>
            <a:endParaRPr lang="en-GB" dirty="0"/>
          </a:p>
        </p:txBody>
      </p:sp>
      <p:sp>
        <p:nvSpPr>
          <p:cNvPr id="4" name="Slide Number Placeholder 3"/>
          <p:cNvSpPr>
            <a:spLocks noGrp="1"/>
          </p:cNvSpPr>
          <p:nvPr>
            <p:ph type="sldNum" sz="quarter" idx="5"/>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3736576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GB" dirty="0"/>
              <a:t>Working with groups of three districts the plan was to take on one new group of districts each year while continuing support for existing district groups and for the project to be supported up to end of 2020 with the vertical scale-up process through the NSSG continuing the scale-up from 2021. Because of COVID-19, among other reasons, support was continued in 2021, covering 27 districts and carrying out up to 3 cycles in DG1.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7C0CB440-A6CC-4098-A3ED-0EE95D72DB98}"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376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support from the Ministries of Health </a:t>
            </a:r>
            <a:r>
              <a:rPr lang="en-GB" sz="1800" dirty="0">
                <a:effectLst/>
                <a:latin typeface="Calibri" panose="020F0502020204030204" pitchFamily="34" charset="0"/>
                <a:ea typeface="Calibri" panose="020F0502020204030204" pitchFamily="34" charset="0"/>
                <a:cs typeface="Arial" panose="020B0604020202020204" pitchFamily="34" charset="0"/>
              </a:rPr>
              <a:t>in </a:t>
            </a:r>
            <a:r>
              <a:rPr lang="en-GB" sz="1800" dirty="0">
                <a:effectLst/>
                <a:latin typeface="Calibri" panose="020F0502020204030204" pitchFamily="34" charset="0"/>
                <a:ea typeface="Calibri" panose="020F0502020204030204" pitchFamily="34" charset="0"/>
                <a:cs typeface="Calibri" panose="020F0502020204030204" pitchFamily="34" charset="0"/>
              </a:rPr>
              <a:t>Malawi and Uganda and the Eastern Regional Directorate of Health in Ghana continued during the project period. As a result, the MSI was introduced in two district groups (each comprising three </a:t>
            </a:r>
            <a:r>
              <a:rPr lang="en-GB" sz="1800" dirty="0">
                <a:effectLst/>
                <a:latin typeface="Calibri" panose="020F0502020204030204" pitchFamily="34" charset="0"/>
                <a:ea typeface="Calibri" panose="020F0502020204030204" pitchFamily="34" charset="0"/>
                <a:cs typeface="Arial" panose="020B0604020202020204" pitchFamily="34" charset="0"/>
              </a:rPr>
              <a:t>DHMTs</a:t>
            </a:r>
            <a:r>
              <a:rPr lang="en-GB" sz="1800" dirty="0">
                <a:effectLst/>
                <a:latin typeface="Calibri" panose="020F0502020204030204" pitchFamily="34" charset="0"/>
                <a:ea typeface="Calibri" panose="020F0502020204030204" pitchFamily="34" charset="0"/>
                <a:cs typeface="Calibri" panose="020F0502020204030204" pitchFamily="34" charset="0"/>
              </a:rPr>
              <a:t>) in Ghana and Malawi. A third group in both countries was started. In Uganda, the MSI was conducted fully in three district groups.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As was confirmed by a number of the DHMT members, management strengthening deepened as a result of repeated MSI cycles. In Uganda</a:t>
            </a:r>
            <a:r>
              <a:rPr lang="en-GB" sz="1800" dirty="0">
                <a:effectLst/>
                <a:latin typeface="Calibri" panose="020F0502020204030204" pitchFamily="34" charset="0"/>
                <a:ea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Calibri" panose="020F0502020204030204" pitchFamily="34" charset="0"/>
              </a:rPr>
              <a:t> they completed three cycles in the first group of districts, whereas Ghana and Malawi completed two. Details and the timing of the MSI cycles are shown here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7C0CB440-A6CC-4098-A3ED-0EE95D72DB98}"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506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15</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16</a:t>
            </a:fld>
            <a:endParaRPr lang="en-US" dirty="0"/>
          </a:p>
        </p:txBody>
      </p:sp>
    </p:spTree>
    <p:extLst>
      <p:ext uri="{BB962C8B-B14F-4D97-AF65-F5344CB8AC3E}">
        <p14:creationId xmlns:p14="http://schemas.microsoft.com/office/powerpoint/2010/main" val="1268395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17</a:t>
            </a:fld>
            <a:endParaRPr lang="en-US" dirty="0"/>
          </a:p>
        </p:txBody>
      </p:sp>
    </p:spTree>
    <p:extLst>
      <p:ext uri="{BB962C8B-B14F-4D97-AF65-F5344CB8AC3E}">
        <p14:creationId xmlns:p14="http://schemas.microsoft.com/office/powerpoint/2010/main" val="887912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21</a:t>
            </a:fld>
            <a:endParaRPr lang="en-US" dirty="0"/>
          </a:p>
        </p:txBody>
      </p:sp>
    </p:spTree>
    <p:extLst>
      <p:ext uri="{BB962C8B-B14F-4D97-AF65-F5344CB8AC3E}">
        <p14:creationId xmlns:p14="http://schemas.microsoft.com/office/powerpoint/2010/main" val="231035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was to learn about scale-up using a tested and wanted intervention which we referred to as the ‘management strengthening intervention’ – or MSI.</a:t>
            </a:r>
          </a:p>
          <a:p>
            <a:r>
              <a:rPr lang="en-GB" dirty="0"/>
              <a:t>The MSI had previously been tested in the PERFORM programme (2011-15) during which m</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anagement teams solved workforce performance problems, within existing resource constraints, that improved service delivery and helped them to become better managers. </a:t>
            </a:r>
            <a:r>
              <a:rPr lang="en-GB" dirty="0"/>
              <a:t>During the programme we conducted process and outcome evaluations.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2674CE4-FBD8-4481-AEFB-CA53E599A745}" type="slidenum">
              <a:rPr lang="en-US" smtClean="0"/>
              <a:t>2</a:t>
            </a:fld>
            <a:endParaRPr lang="en-US" dirty="0"/>
          </a:p>
        </p:txBody>
      </p:sp>
    </p:spTree>
    <p:extLst>
      <p:ext uri="{BB962C8B-B14F-4D97-AF65-F5344CB8AC3E}">
        <p14:creationId xmlns:p14="http://schemas.microsoft.com/office/powerpoint/2010/main" val="215064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US" dirty="0">
                <a:cs typeface="Calibri"/>
              </a:rPr>
              <a:t>This is an adaptation of the ExpandNet framework which we used to guide the programme. The MSI is the intervention</a:t>
            </a:r>
          </a:p>
          <a:p>
            <a:endParaRPr lang="en-US" dirty="0">
              <a:cs typeface="Calibri"/>
            </a:endParaRPr>
          </a:p>
          <a:p>
            <a:r>
              <a:rPr lang="en-US" dirty="0">
                <a:cs typeface="Calibri"/>
              </a:rPr>
              <a:t>The role of the National Scale-up Steering Group (NSSG) as 'user </a:t>
            </a:r>
            <a:r>
              <a:rPr lang="en-US" dirty="0" err="1">
                <a:cs typeface="Calibri"/>
              </a:rPr>
              <a:t>organisation</a:t>
            </a:r>
            <a:r>
              <a:rPr lang="en-US" dirty="0">
                <a:cs typeface="Calibri"/>
              </a:rPr>
              <a:t>’ is to manage the scale-up – taking key decisions on locations during the project period and developing the strategy for expansion – including securing resources – beyond the project. They were also to select and 'manage' the Resource Team (RT).</a:t>
            </a:r>
          </a:p>
          <a:p>
            <a:endParaRPr lang="en-US" dirty="0">
              <a:cs typeface="Calibri"/>
            </a:endParaRPr>
          </a:p>
          <a:p>
            <a:r>
              <a:rPr lang="en-US" dirty="0">
                <a:cs typeface="Calibri"/>
              </a:rPr>
              <a:t>The role of the Resource Team was to gradually take over the running of the MSI in new districts</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Context: decentralized – selected for greater decision space. Then came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PERFORM2Scale’s focus was on building the infrastructure to carry on the scale-up, but also to carry this out during the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There are two components of the scale up strategy. First, the expansion of the MSI across districts as per the horizontal plan developed at the start of the project with the NSSG and RT which is funded by the PERFORM2Scale project. Second, the scale-up strategy which includes what happens beyond the initial horizontal scale-up and after the end of the project. This incorporates the concepts of handover and the funded absorption of the MSI into structures and policies.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uFillTx/>
              </a:defRPr>
            </a:pPr>
            <a:fld id="{7C0CB440-A6CC-4098-A3ED-0EE95D72DB98}"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uFillTx/>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45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4</a:t>
            </a:fld>
            <a:endParaRPr lang="en-US"/>
          </a:p>
        </p:txBody>
      </p:sp>
    </p:spTree>
    <p:extLst>
      <p:ext uri="{BB962C8B-B14F-4D97-AF65-F5344CB8AC3E}">
        <p14:creationId xmlns:p14="http://schemas.microsoft.com/office/powerpoint/2010/main" val="84345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 to Michael Kolb’s learning cycle – most people just carry</a:t>
            </a:r>
            <a:r>
              <a:rPr lang="en-GB" baseline="0" dirty="0"/>
              <a:t> out the plan and do/act steps and never learn</a:t>
            </a:r>
          </a:p>
          <a:p>
            <a:endParaRPr lang="en-GB" baseline="0" dirty="0"/>
          </a:p>
          <a:p>
            <a:r>
              <a:rPr lang="en-GB" baseline="0" dirty="0"/>
              <a:t>Implications for supporting DHMTs – next slide …</a:t>
            </a:r>
            <a:endParaRPr lang="en-GB"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5</a:t>
            </a:fld>
            <a:endParaRPr lang="en-US"/>
          </a:p>
        </p:txBody>
      </p:sp>
    </p:spTree>
    <p:extLst>
      <p:ext uri="{BB962C8B-B14F-4D97-AF65-F5344CB8AC3E}">
        <p14:creationId xmlns:p14="http://schemas.microsoft.com/office/powerpoint/2010/main" val="37782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GB" dirty="0"/>
              <a:t>Identify problems of real concern (as in Action Learning)</a:t>
            </a:r>
          </a:p>
          <a:p>
            <a:pPr fontAlgn="ctr"/>
            <a:r>
              <a:rPr lang="en-GB" dirty="0"/>
              <a:t>Put plan into action (unlike theoretical classroom learning - even with case studies/simulation)</a:t>
            </a:r>
          </a:p>
          <a:p>
            <a:pPr fontAlgn="ctr"/>
            <a:r>
              <a:rPr lang="en-GB" dirty="0"/>
              <a:t>Be able to observe/measure effects</a:t>
            </a:r>
          </a:p>
          <a:p>
            <a:pPr fontAlgn="ctr"/>
            <a:r>
              <a:rPr lang="en-GB" dirty="0"/>
              <a:t>Have the time and inclination to reflect on process and effects (this becomes the learning)</a:t>
            </a:r>
          </a:p>
          <a:p>
            <a:pPr fontAlgn="ctr"/>
            <a:r>
              <a:rPr lang="en-GB" dirty="0"/>
              <a:t>Apply lessons to future plan</a:t>
            </a:r>
          </a:p>
          <a:p>
            <a:pPr fontAlgn="ctr"/>
            <a:endParaRPr lang="en-GB" dirty="0"/>
          </a:p>
          <a:p>
            <a:pPr fontAlgn="ctr"/>
            <a:r>
              <a:rPr lang="en-GB" dirty="0"/>
              <a:t>Risks is that</a:t>
            </a:r>
            <a:r>
              <a:rPr lang="en-GB" baseline="0" dirty="0"/>
              <a:t> without observations and, in particular, reflection – just a crisis management process</a:t>
            </a:r>
            <a:endParaRPr lang="en-GB" dirty="0"/>
          </a:p>
          <a:p>
            <a:endParaRPr lang="en-GB"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6</a:t>
            </a:fld>
            <a:endParaRPr lang="en-US"/>
          </a:p>
        </p:txBody>
      </p:sp>
    </p:spTree>
    <p:extLst>
      <p:ext uri="{BB962C8B-B14F-4D97-AF65-F5344CB8AC3E}">
        <p14:creationId xmlns:p14="http://schemas.microsoft.com/office/powerpoint/2010/main" val="272148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MSI is based on the core principle of learning through action and reflection</a:t>
            </a:r>
          </a:p>
          <a:p>
            <a:endParaRPr lang="en-GB" dirty="0"/>
          </a:p>
          <a:p>
            <a:r>
              <a:rPr lang="en-GB" dirty="0"/>
              <a:t>Initial visits by the Country Research Team and short workshops (at the ‘plan’ stage) with further visits and inter-district meetings during the implementation period were designed to lead DHMTs through the MSI cycle;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74CE4-FBD8-4481-AEFB-CA53E599A74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202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running repeated MSI cycles the learning becomes embedded in both the DHMTs and the health system</a:t>
            </a:r>
          </a:p>
        </p:txBody>
      </p:sp>
      <p:sp>
        <p:nvSpPr>
          <p:cNvPr id="4" name="Slide Number Placeholder 3"/>
          <p:cNvSpPr>
            <a:spLocks noGrp="1"/>
          </p:cNvSpPr>
          <p:nvPr>
            <p:ph type="sldNum" sz="quarter" idx="5"/>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340905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PERFORM2Scale was run in three African countries – Ghana, Malawi and Uganda – selected because they were decentralised contexts where District Health Management Teams had a greater level of autonomy (decision space). Ghana and Uganda had previously been involved in PERFORM.</a:t>
            </a:r>
          </a:p>
          <a:p>
            <a:r>
              <a:rPr lang="en-GB" dirty="0"/>
              <a:t>Country Research Teams from three institutions were supported in the delivery of the programme and its evaluation by four European partners.</a:t>
            </a:r>
          </a:p>
        </p:txBody>
      </p:sp>
      <p:sp>
        <p:nvSpPr>
          <p:cNvPr id="4" name="Slide Number Placeholder 3"/>
          <p:cNvSpPr>
            <a:spLocks noGrp="1"/>
          </p:cNvSpPr>
          <p:nvPr>
            <p:ph type="sldNum" sz="quarter" idx="5"/>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583479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rgbClr val="01739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hasCustomPrompt="1"/>
          </p:nvPr>
        </p:nvSpPr>
        <p:spPr>
          <a:xfrm>
            <a:off x="609600" y="2389009"/>
            <a:ext cx="11277600" cy="1470025"/>
          </a:xfrm>
        </p:spPr>
        <p:txBody>
          <a:bodyPr anchor="b"/>
          <a:lstStyle>
            <a:lvl1pPr>
              <a:defRPr sz="4400">
                <a:solidFill>
                  <a:schemeClr val="bg1"/>
                </a:solidFill>
              </a:defRPr>
            </a:lvl1pPr>
          </a:lstStyle>
          <a:p>
            <a:r>
              <a:rPr kumimoji="0" lang="en-US" dirty="0"/>
              <a:t>Title of presentation</a:t>
            </a:r>
          </a:p>
        </p:txBody>
      </p:sp>
      <p:sp>
        <p:nvSpPr>
          <p:cNvPr id="9" name="Subtitle 8"/>
          <p:cNvSpPr>
            <a:spLocks noGrp="1"/>
          </p:cNvSpPr>
          <p:nvPr>
            <p:ph type="subTitle" idx="1" hasCustomPrompt="1"/>
          </p:nvPr>
        </p:nvSpPr>
        <p:spPr>
          <a:xfrm>
            <a:off x="609600" y="3924737"/>
            <a:ext cx="6604000" cy="848599"/>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Author</a:t>
            </a:r>
          </a:p>
          <a:p>
            <a:r>
              <a:rPr kumimoji="0" lang="en-US" dirty="0"/>
              <a:t>Occasion/event</a:t>
            </a:r>
          </a:p>
        </p:txBody>
      </p:sp>
      <p:sp>
        <p:nvSpPr>
          <p:cNvPr id="29" name="Slide Number Placeholder 28"/>
          <p:cNvSpPr>
            <a:spLocks noGrp="1"/>
          </p:cNvSpPr>
          <p:nvPr>
            <p:ph type="sldNum" sz="quarter" idx="12"/>
          </p:nvPr>
        </p:nvSpPr>
        <p:spPr>
          <a:xfrm>
            <a:off x="10033233" y="1136"/>
            <a:ext cx="2057168" cy="365760"/>
          </a:xfrm>
        </p:spPr>
        <p:txBody>
          <a:bodyPr/>
          <a:lstStyle>
            <a:lvl1pPr algn="r">
              <a:defRPr sz="1800" b="1" spc="-150">
                <a:solidFill>
                  <a:schemeClr val="bg1"/>
                </a:solidFill>
                <a:latin typeface="+mj-lt"/>
              </a:defRPr>
            </a:lvl1pPr>
          </a:lstStyle>
          <a:p>
            <a:r>
              <a:rPr lang="en-US" dirty="0"/>
              <a:t>@</a:t>
            </a:r>
            <a:r>
              <a:rPr lang="en-US" spc="0" dirty="0" err="1"/>
              <a:t>performtoscale</a:t>
            </a:r>
            <a:endParaRPr lang="en-US" spc="0" dirty="0"/>
          </a:p>
        </p:txBody>
      </p:sp>
      <p:pic>
        <p:nvPicPr>
          <p:cNvPr id="2" name="Picture 1">
            <a:extLst>
              <a:ext uri="{FF2B5EF4-FFF2-40B4-BE49-F238E27FC236}">
                <a16:creationId xmlns:a16="http://schemas.microsoft.com/office/drawing/2014/main" id="{8630EFEF-7C1F-4960-AFB7-CF1714D183AF}"/>
              </a:ext>
            </a:extLst>
          </p:cNvPr>
          <p:cNvPicPr>
            <a:picLocks noChangeAspect="1"/>
          </p:cNvPicPr>
          <p:nvPr userDrawn="1"/>
        </p:nvPicPr>
        <p:blipFill>
          <a:blip r:embed="rId2"/>
          <a:stretch>
            <a:fillRect/>
          </a:stretch>
        </p:blipFill>
        <p:spPr>
          <a:xfrm>
            <a:off x="609600" y="5723813"/>
            <a:ext cx="2257242" cy="912834"/>
          </a:xfrm>
          <a:prstGeom prst="rect">
            <a:avLst/>
          </a:prstGeom>
        </p:spPr>
      </p:pic>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7FA170-8299-44AD-AEEF-FC686C3D7804}" type="datetime1">
              <a:rPr lang="en-US" smtClean="0"/>
              <a:t>7/14/2022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231763A-68EC-4ECD-9620-D9FE9CDDD622}" type="datetime1">
              <a:rPr lang="en-US" smtClean="0"/>
              <a:t>7/14/2022</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dirty="0"/>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AAE819F-B7FD-4B29-8F66-9E318144BC2A}" type="datetime1">
              <a:rPr lang="en-US" smtClean="0"/>
              <a:t>7/14/2022</a:t>
            </a:fld>
            <a:endParaRPr lang="en-US" dirty="0"/>
          </a:p>
        </p:txBody>
      </p:sp>
      <p:pic>
        <p:nvPicPr>
          <p:cNvPr id="7" name="Picture 6">
            <a:extLst>
              <a:ext uri="{FF2B5EF4-FFF2-40B4-BE49-F238E27FC236}">
                <a16:creationId xmlns:a16="http://schemas.microsoft.com/office/drawing/2014/main" id="{EC782B6E-5DAE-453F-994E-852C61E91369}"/>
              </a:ext>
            </a:extLst>
          </p:cNvPr>
          <p:cNvPicPr>
            <a:picLocks noChangeAspect="1"/>
          </p:cNvPicPr>
          <p:nvPr userDrawn="1"/>
        </p:nvPicPr>
        <p:blipFill>
          <a:blip r:embed="rId2"/>
          <a:stretch>
            <a:fillRect/>
          </a:stretch>
        </p:blipFill>
        <p:spPr>
          <a:xfrm>
            <a:off x="10620463" y="-8389"/>
            <a:ext cx="1588316" cy="642318"/>
          </a:xfrm>
          <a:prstGeom prst="rect">
            <a:avLst/>
          </a:prstGeom>
        </p:spPr>
      </p:pic>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4CA159C-B6E0-4F10-9F4A-2FA57003B139}" type="datetime1">
              <a:rPr lang="en-US" smtClean="0"/>
              <a:t>7/14/2022</a:t>
            </a:fld>
            <a:endParaRPr lang="en-US" dirty="0"/>
          </a:p>
        </p:txBody>
      </p:sp>
      <p:pic>
        <p:nvPicPr>
          <p:cNvPr id="8" name="Picture 7">
            <a:extLst>
              <a:ext uri="{FF2B5EF4-FFF2-40B4-BE49-F238E27FC236}">
                <a16:creationId xmlns:a16="http://schemas.microsoft.com/office/drawing/2014/main" id="{A3FB8390-F029-4174-AC55-211CC17CE09C}"/>
              </a:ext>
            </a:extLst>
          </p:cNvPr>
          <p:cNvPicPr>
            <a:picLocks noChangeAspect="1"/>
          </p:cNvPicPr>
          <p:nvPr userDrawn="1"/>
        </p:nvPicPr>
        <p:blipFill>
          <a:blip r:embed="rId2"/>
          <a:stretch>
            <a:fillRect/>
          </a:stretch>
        </p:blipFill>
        <p:spPr>
          <a:xfrm>
            <a:off x="10620463" y="-8389"/>
            <a:ext cx="1588316" cy="642318"/>
          </a:xfrm>
          <a:prstGeom prst="rect">
            <a:avLst/>
          </a:prstGeom>
        </p:spPr>
      </p:pic>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p15:clr>
            <a:srgbClr val="FBAE40"/>
          </p15:clr>
        </p15:guide>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p:txBody>
          <a:bodyPr rtlCol="0"/>
          <a:lstStyle/>
          <a:p>
            <a:r>
              <a:rPr lang="en-US" dirty="0"/>
              <a:t>Add a footer</a:t>
            </a:r>
          </a:p>
        </p:txBody>
      </p:sp>
      <p:sp>
        <p:nvSpPr>
          <p:cNvPr id="26" name="Date Placeholder 25"/>
          <p:cNvSpPr>
            <a:spLocks noGrp="1"/>
          </p:cNvSpPr>
          <p:nvPr>
            <p:ph type="dt" sz="half" idx="10"/>
          </p:nvPr>
        </p:nvSpPr>
        <p:spPr/>
        <p:txBody>
          <a:bodyPr rtlCol="0"/>
          <a:lstStyle/>
          <a:p>
            <a:fld id="{8170CBBB-D1D1-4386-A5E9-07F3477B78F3}" type="datetime1">
              <a:rPr lang="en-US" smtClean="0"/>
              <a:t>7/14/2022</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7010400" y="612648"/>
            <a:ext cx="1767840" cy="457200"/>
          </a:xfrm>
        </p:spPr>
        <p:txBody>
          <a:bodyPr/>
          <a:lstStyle/>
          <a:p>
            <a:r>
              <a:rPr lang="en-US" dirty="0"/>
              <a:t>Add a footer</a:t>
            </a:r>
          </a:p>
        </p:txBody>
      </p:sp>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7/14/2022</a:t>
            </a:fld>
            <a:endParaRPr lang="en-US" dirty="0"/>
          </a:p>
        </p:txBody>
      </p:sp>
      <p:pic>
        <p:nvPicPr>
          <p:cNvPr id="6" name="Picture 5">
            <a:extLst>
              <a:ext uri="{FF2B5EF4-FFF2-40B4-BE49-F238E27FC236}">
                <a16:creationId xmlns:a16="http://schemas.microsoft.com/office/drawing/2014/main" id="{554AF91D-5253-49FD-A459-3CEEC2CB93BF}"/>
              </a:ext>
            </a:extLst>
          </p:cNvPr>
          <p:cNvPicPr>
            <a:picLocks noChangeAspect="1"/>
          </p:cNvPicPr>
          <p:nvPr userDrawn="1"/>
        </p:nvPicPr>
        <p:blipFill>
          <a:blip r:embed="rId2"/>
          <a:stretch>
            <a:fillRect/>
          </a:stretch>
        </p:blipFill>
        <p:spPr>
          <a:xfrm>
            <a:off x="10620463" y="-8389"/>
            <a:ext cx="1588316" cy="642318"/>
          </a:xfrm>
          <a:prstGeom prst="rect">
            <a:avLst/>
          </a:prstGeom>
        </p:spPr>
      </p:pic>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9234BD7-6953-492C-921B-E68B2D7F14C8}" type="datetime1">
              <a:rPr lang="en-US" smtClean="0"/>
              <a:t>7/14/2022</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pic>
        <p:nvPicPr>
          <p:cNvPr id="5" name="Picture 4">
            <a:extLst>
              <a:ext uri="{FF2B5EF4-FFF2-40B4-BE49-F238E27FC236}">
                <a16:creationId xmlns:a16="http://schemas.microsoft.com/office/drawing/2014/main" id="{4B8E12C8-9127-410E-A6AD-AB61A7D3D482}"/>
              </a:ext>
            </a:extLst>
          </p:cNvPr>
          <p:cNvPicPr>
            <a:picLocks noChangeAspect="1"/>
          </p:cNvPicPr>
          <p:nvPr userDrawn="1"/>
        </p:nvPicPr>
        <p:blipFill>
          <a:blip r:embed="rId2"/>
          <a:stretch>
            <a:fillRect/>
          </a:stretch>
        </p:blipFill>
        <p:spPr>
          <a:xfrm>
            <a:off x="10620463" y="-8389"/>
            <a:ext cx="1588316" cy="642318"/>
          </a:xfrm>
          <a:prstGeom prst="rect">
            <a:avLst/>
          </a:prstGeom>
        </p:spPr>
      </p:pic>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5A17D9B-D4D3-4E23-88DF-2E354FA43196}" type="datetime1">
              <a:rPr lang="en-US" smtClean="0"/>
              <a:t>7/14/2022</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41F67C5-D04E-4576-B61C-12ABA14BBD6C}" type="datetime1">
              <a:rPr lang="en-US" smtClean="0"/>
              <a:t>7/14/2022</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459688"/>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userDrawn="1"/>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14960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09785" y="377314"/>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a:t>Add a footer</a:t>
            </a:r>
            <a:endParaRPr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C20F09E4-6EA4-4BF3-9FC8-FF40373B88E6}" type="datetime1">
              <a:rPr lang="en-US" smtClean="0"/>
              <a:pPr/>
              <a:t>7/14/2022</a:t>
            </a:fld>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pic>
        <p:nvPicPr>
          <p:cNvPr id="20" name="Picture 19">
            <a:extLst>
              <a:ext uri="{FF2B5EF4-FFF2-40B4-BE49-F238E27FC236}">
                <a16:creationId xmlns:a16="http://schemas.microsoft.com/office/drawing/2014/main" id="{CDD38747-B330-4FE2-B769-BA8B52A7AB61}"/>
              </a:ext>
            </a:extLst>
          </p:cNvPr>
          <p:cNvPicPr>
            <a:picLocks noChangeAspect="1"/>
          </p:cNvPicPr>
          <p:nvPr userDrawn="1"/>
        </p:nvPicPr>
        <p:blipFill>
          <a:blip r:embed="rId13"/>
          <a:stretch>
            <a:fillRect/>
          </a:stretch>
        </p:blipFill>
        <p:spPr>
          <a:xfrm>
            <a:off x="10855901" y="-1"/>
            <a:ext cx="1345430" cy="544095"/>
          </a:xfrm>
          <a:prstGeom prst="rect">
            <a:avLst/>
          </a:prstGeom>
        </p:spPr>
      </p:pic>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orient="horz" pos="4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bmjopen.bmj.com/content/3/8/e003625"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98250"/>
            <a:ext cx="11277600" cy="1470025"/>
          </a:xfrm>
        </p:spPr>
        <p:txBody>
          <a:bodyPr/>
          <a:lstStyle/>
          <a:p>
            <a:r>
              <a:rPr lang="en-US" b="1" dirty="0">
                <a:latin typeface="Calibri" panose="020F0502020204030204" pitchFamily="34" charset="0"/>
              </a:rPr>
              <a:t>About PERFORM2Scale</a:t>
            </a:r>
            <a:endParaRPr lang="en-US" sz="3200" dirty="0">
              <a:latin typeface="Calibri" panose="020F0502020204030204" pitchFamily="34" charset="0"/>
            </a:endParaRPr>
          </a:p>
        </p:txBody>
      </p:sp>
      <p:pic>
        <p:nvPicPr>
          <p:cNvPr id="8" name="Picture 7">
            <a:extLst>
              <a:ext uri="{FF2B5EF4-FFF2-40B4-BE49-F238E27FC236}">
                <a16:creationId xmlns:a16="http://schemas.microsoft.com/office/drawing/2014/main" id="{0664A48E-1894-6C4A-CF11-58C53F587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243" y="5752659"/>
            <a:ext cx="1289957" cy="859971"/>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BC1DF-F132-462C-9C54-2EA694319512}"/>
              </a:ext>
            </a:extLst>
          </p:cNvPr>
          <p:cNvSpPr txBox="1"/>
          <p:nvPr/>
        </p:nvSpPr>
        <p:spPr>
          <a:xfrm>
            <a:off x="-4762" y="2890391"/>
            <a:ext cx="6100762" cy="1077218"/>
          </a:xfrm>
          <a:prstGeom prst="rect">
            <a:avLst/>
          </a:prstGeom>
          <a:noFill/>
        </p:spPr>
        <p:txBody>
          <a:bodyPr wrap="square">
            <a:spAutoFit/>
          </a:bodyPr>
          <a:lstStyle/>
          <a:p>
            <a:r>
              <a:rPr lang="en-GB" sz="3200" b="1" dirty="0">
                <a:solidFill>
                  <a:srgbClr val="01728D"/>
                </a:solidFill>
                <a:latin typeface="Calibri" panose="020F0502020204030204" pitchFamily="34" charset="0"/>
              </a:rPr>
              <a:t>Research questions</a:t>
            </a:r>
          </a:p>
          <a:p>
            <a:r>
              <a:rPr lang="en-GB" sz="3200" b="1" dirty="0">
                <a:solidFill>
                  <a:srgbClr val="01728D"/>
                </a:solidFill>
                <a:latin typeface="Calibri" panose="020F0502020204030204" pitchFamily="34" charset="0"/>
              </a:rPr>
              <a:t>&amp; methods </a:t>
            </a:r>
          </a:p>
        </p:txBody>
      </p:sp>
      <p:graphicFrame>
        <p:nvGraphicFramePr>
          <p:cNvPr id="6" name="Content Placeholder 5">
            <a:extLst>
              <a:ext uri="{FF2B5EF4-FFF2-40B4-BE49-F238E27FC236}">
                <a16:creationId xmlns:a16="http://schemas.microsoft.com/office/drawing/2014/main" id="{4BA656D4-4C15-F585-3642-407307F1B2B6}"/>
              </a:ext>
            </a:extLst>
          </p:cNvPr>
          <p:cNvGraphicFramePr>
            <a:graphicFrameLocks noGrp="1"/>
          </p:cNvGraphicFramePr>
          <p:nvPr>
            <p:ph idx="1"/>
            <p:extLst>
              <p:ext uri="{D42A27DB-BD31-4B8C-83A1-F6EECF244321}">
                <p14:modId xmlns:p14="http://schemas.microsoft.com/office/powerpoint/2010/main" val="4081451276"/>
              </p:ext>
            </p:extLst>
          </p:nvPr>
        </p:nvGraphicFramePr>
        <p:xfrm>
          <a:off x="3512336" y="563453"/>
          <a:ext cx="7322239" cy="6045953"/>
        </p:xfrm>
        <a:graphic>
          <a:graphicData uri="http://schemas.openxmlformats.org/drawingml/2006/table">
            <a:tbl>
              <a:tblPr/>
              <a:tblGrid>
                <a:gridCol w="4063841">
                  <a:extLst>
                    <a:ext uri="{9D8B030D-6E8A-4147-A177-3AD203B41FA5}">
                      <a16:colId xmlns:a16="http://schemas.microsoft.com/office/drawing/2014/main" val="3602956018"/>
                    </a:ext>
                  </a:extLst>
                </a:gridCol>
                <a:gridCol w="3258398">
                  <a:extLst>
                    <a:ext uri="{9D8B030D-6E8A-4147-A177-3AD203B41FA5}">
                      <a16:colId xmlns:a16="http://schemas.microsoft.com/office/drawing/2014/main" val="1997213002"/>
                    </a:ext>
                  </a:extLst>
                </a:gridCol>
              </a:tblGrid>
              <a:tr h="274769">
                <a:tc>
                  <a:txBody>
                    <a:bodyPr/>
                    <a:lstStyle/>
                    <a:p>
                      <a:pPr algn="ctr" rtl="0" fontAlgn="base"/>
                      <a:r>
                        <a:rPr lang="en-GB" sz="1400" b="1" i="0">
                          <a:solidFill>
                            <a:srgbClr val="FFFFFF"/>
                          </a:solidFill>
                          <a:effectLst/>
                          <a:latin typeface="Calibri" panose="020F0502020204030204" pitchFamily="34" charset="0"/>
                        </a:rPr>
                        <a:t>Research questions </a:t>
                      </a:r>
                      <a:r>
                        <a:rPr lang="en-GB" sz="1400" b="0" i="0">
                          <a:solidFill>
                            <a:srgbClr val="FFFFFF"/>
                          </a:solidFill>
                          <a:effectLst/>
                          <a:latin typeface="Calibri" panose="020F0502020204030204" pitchFamily="34" charset="0"/>
                        </a:rPr>
                        <a:t> </a:t>
                      </a:r>
                      <a:endParaRPr lang="en-GB" sz="1400" b="0" i="0">
                        <a:effectLst/>
                      </a:endParaRP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1728D"/>
                    </a:solidFill>
                  </a:tcPr>
                </a:tc>
                <a:tc>
                  <a:txBody>
                    <a:bodyPr/>
                    <a:lstStyle/>
                    <a:p>
                      <a:pPr algn="ctr" rtl="0" fontAlgn="base"/>
                      <a:r>
                        <a:rPr lang="en-GB" sz="1400" b="1" i="0">
                          <a:solidFill>
                            <a:srgbClr val="FFFFFF"/>
                          </a:solidFill>
                          <a:effectLst/>
                          <a:latin typeface="Calibri" panose="020F0502020204030204" pitchFamily="34" charset="0"/>
                        </a:rPr>
                        <a:t>Methods </a:t>
                      </a:r>
                      <a:r>
                        <a:rPr lang="en-GB" sz="1400" b="0" i="0">
                          <a:solidFill>
                            <a:srgbClr val="FFFFFF"/>
                          </a:solidFill>
                          <a:effectLst/>
                          <a:latin typeface="Calibri" panose="020F0502020204030204" pitchFamily="34" charset="0"/>
                        </a:rPr>
                        <a:t> </a:t>
                      </a:r>
                      <a:endParaRPr lang="en-GB" sz="1400" b="0" i="0">
                        <a:effectLst/>
                      </a:endParaRP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01728D"/>
                    </a:solidFill>
                  </a:tcPr>
                </a:tc>
                <a:extLst>
                  <a:ext uri="{0D108BD9-81ED-4DB2-BD59-A6C34878D82A}">
                    <a16:rowId xmlns:a16="http://schemas.microsoft.com/office/drawing/2014/main" val="2864982036"/>
                  </a:ext>
                </a:extLst>
              </a:tr>
              <a:tr h="274769">
                <a:tc>
                  <a:txBody>
                    <a:bodyPr/>
                    <a:lstStyle/>
                    <a:p>
                      <a:pPr algn="ctr" rtl="0" fontAlgn="base"/>
                      <a:r>
                        <a:rPr lang="en-GB" sz="1400" b="1" i="0">
                          <a:effectLst/>
                          <a:latin typeface="Calibri" panose="020F0502020204030204" pitchFamily="34" charset="0"/>
                        </a:rPr>
                        <a:t>Initial context analysis </a:t>
                      </a:r>
                      <a:r>
                        <a:rPr lang="en-GB" sz="1400" b="0" i="0">
                          <a:effectLst/>
                          <a:latin typeface="Calibri" panose="020F0502020204030204" pitchFamily="34" charset="0"/>
                        </a:rPr>
                        <a:t> </a:t>
                      </a:r>
                      <a:endParaRPr lang="en-GB" sz="1400" b="0" i="0">
                        <a:effectLst/>
                      </a:endParaRP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AF0F4"/>
                    </a:solidFill>
                  </a:tcPr>
                </a:tc>
                <a:tc>
                  <a:txBody>
                    <a:bodyPr/>
                    <a:lstStyle/>
                    <a:p>
                      <a:pPr algn="l" rtl="0" fontAlgn="base"/>
                      <a:r>
                        <a:rPr lang="en-GB" sz="1400" b="0" i="0">
                          <a:effectLst/>
                          <a:latin typeface="Calibri" panose="020F0502020204030204" pitchFamily="34" charset="0"/>
                        </a:rPr>
                        <a:t> </a:t>
                      </a: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AF0F4"/>
                    </a:solidFill>
                  </a:tcPr>
                </a:tc>
                <a:extLst>
                  <a:ext uri="{0D108BD9-81ED-4DB2-BD59-A6C34878D82A}">
                    <a16:rowId xmlns:a16="http://schemas.microsoft.com/office/drawing/2014/main" val="157268731"/>
                  </a:ext>
                </a:extLst>
              </a:tr>
              <a:tr h="1163729">
                <a:tc>
                  <a:txBody>
                    <a:bodyPr/>
                    <a:lstStyle/>
                    <a:p>
                      <a:pPr algn="l" rtl="0" fontAlgn="base"/>
                      <a:r>
                        <a:rPr lang="en-GB" sz="1400" b="0" i="0">
                          <a:effectLst/>
                          <a:latin typeface="Calibri" panose="020F0502020204030204" pitchFamily="34" charset="0"/>
                        </a:rPr>
                        <a:t>1. How could political and economic structures influence scale-up of the MSI?  </a:t>
                      </a:r>
                      <a:endParaRPr lang="en-GB" sz="1400" b="0" i="0">
                        <a:effectLst/>
                      </a:endParaRPr>
                    </a:p>
                    <a:p>
                      <a:pPr algn="l" rtl="0" fontAlgn="base"/>
                      <a:r>
                        <a:rPr lang="en-GB" sz="1400" b="0" i="0">
                          <a:effectLst/>
                          <a:latin typeface="Calibri" panose="020F0502020204030204" pitchFamily="34" charset="0"/>
                        </a:rPr>
                        <a:t>2. How could stakeholders and relations between these stakeholders influence scale-up of the MSI? </a:t>
                      </a:r>
                      <a:endParaRPr lang="en-GB" sz="1400" b="0" i="0">
                        <a:effectLst/>
                      </a:endParaRP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400" b="0" i="0">
                          <a:effectLst/>
                          <a:latin typeface="Calibri" panose="020F0502020204030204" pitchFamily="34" charset="0"/>
                        </a:rPr>
                        <a:t>Document review  </a:t>
                      </a:r>
                    </a:p>
                    <a:p>
                      <a:pPr algn="l" rtl="0" fontAlgn="base">
                        <a:buFont typeface="Arial" panose="020B0604020202020204" pitchFamily="34" charset="0"/>
                        <a:buChar char="•"/>
                      </a:pPr>
                      <a:r>
                        <a:rPr lang="en-GB" sz="1400" b="0" i="0">
                          <a:effectLst/>
                          <a:latin typeface="Calibri" panose="020F0502020204030204" pitchFamily="34" charset="0"/>
                        </a:rPr>
                        <a:t>Reflection with Country Research Team </a:t>
                      </a:r>
                    </a:p>
                    <a:p>
                      <a:pPr algn="l" rtl="0" fontAlgn="base">
                        <a:buFont typeface="Arial" panose="020B0604020202020204" pitchFamily="34" charset="0"/>
                        <a:buChar char="•"/>
                      </a:pPr>
                      <a:r>
                        <a:rPr lang="en-GB" sz="1400" b="0" i="0">
                          <a:effectLst/>
                          <a:latin typeface="Calibri" panose="020F0502020204030204" pitchFamily="34" charset="0"/>
                        </a:rPr>
                        <a:t>Interviews with stakeholders, eg MoH, DHMTs, local government </a:t>
                      </a: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257589"/>
                  </a:ext>
                </a:extLst>
              </a:tr>
              <a:tr h="274769">
                <a:tc>
                  <a:txBody>
                    <a:bodyPr/>
                    <a:lstStyle/>
                    <a:p>
                      <a:pPr algn="ctr" rtl="0" fontAlgn="base"/>
                      <a:r>
                        <a:rPr lang="en-GB" sz="1400" b="1" i="0">
                          <a:effectLst/>
                          <a:latin typeface="Calibri" panose="020F0502020204030204" pitchFamily="34" charset="0"/>
                        </a:rPr>
                        <a:t>Process evaluation</a:t>
                      </a:r>
                      <a:r>
                        <a:rPr lang="en-GB" sz="1400" b="0" i="0">
                          <a:effectLst/>
                          <a:latin typeface="Calibri" panose="020F0502020204030204" pitchFamily="34" charset="0"/>
                        </a:rPr>
                        <a:t> </a:t>
                      </a:r>
                      <a:endParaRPr lang="en-GB" sz="1400" b="0" i="0">
                        <a:effectLst/>
                      </a:endParaRP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AF0F4"/>
                    </a:solidFill>
                  </a:tcPr>
                </a:tc>
                <a:tc>
                  <a:txBody>
                    <a:bodyPr/>
                    <a:lstStyle/>
                    <a:p>
                      <a:pPr algn="l" rtl="0" fontAlgn="base"/>
                      <a:r>
                        <a:rPr lang="en-GB" sz="1400" b="0" i="0">
                          <a:effectLst/>
                          <a:latin typeface="Calibri" panose="020F0502020204030204" pitchFamily="34" charset="0"/>
                        </a:rPr>
                        <a:t> </a:t>
                      </a: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AF0F4"/>
                    </a:solidFill>
                  </a:tcPr>
                </a:tc>
                <a:extLst>
                  <a:ext uri="{0D108BD9-81ED-4DB2-BD59-A6C34878D82A}">
                    <a16:rowId xmlns:a16="http://schemas.microsoft.com/office/drawing/2014/main" val="24467414"/>
                  </a:ext>
                </a:extLst>
              </a:tr>
              <a:tr h="1874896">
                <a:tc>
                  <a:txBody>
                    <a:bodyPr/>
                    <a:lstStyle/>
                    <a:p>
                      <a:pPr algn="l" rtl="0" fontAlgn="base"/>
                      <a:r>
                        <a:rPr lang="en-GB" sz="1400" b="0" i="0" dirty="0">
                          <a:effectLst/>
                          <a:latin typeface="Calibri" panose="020F0502020204030204" pitchFamily="34" charset="0"/>
                        </a:rPr>
                        <a:t>3. How is the MSI implemented?  </a:t>
                      </a:r>
                      <a:endParaRPr lang="en-GB" sz="1400" b="0" i="0" dirty="0">
                        <a:effectLst/>
                      </a:endParaRPr>
                    </a:p>
                    <a:p>
                      <a:pPr algn="l" rtl="0" fontAlgn="base"/>
                      <a:r>
                        <a:rPr lang="en-GB" sz="1400" b="0" i="0" dirty="0">
                          <a:effectLst/>
                          <a:latin typeface="Calibri" panose="020F0502020204030204" pitchFamily="34" charset="0"/>
                        </a:rPr>
                        <a:t>4. How is the MSI scale-up strategy implemented?  </a:t>
                      </a:r>
                      <a:endParaRPr lang="en-GB" sz="1400" b="0" i="0" dirty="0">
                        <a:effectLst/>
                      </a:endParaRPr>
                    </a:p>
                    <a:p>
                      <a:pPr algn="l" rtl="0" fontAlgn="base"/>
                      <a:r>
                        <a:rPr lang="en-GB" sz="1400" b="0" i="0" dirty="0">
                          <a:effectLst/>
                          <a:latin typeface="Calibri" panose="020F0502020204030204" pitchFamily="34" charset="0"/>
                        </a:rPr>
                        <a:t>5. How do factors, processes and initiatives facilitate or hinder implementation of the MSI?  </a:t>
                      </a:r>
                      <a:endParaRPr lang="en-GB" sz="1400" b="0" i="0" dirty="0">
                        <a:effectLst/>
                      </a:endParaRPr>
                    </a:p>
                    <a:p>
                      <a:pPr algn="l" rtl="0" fontAlgn="base"/>
                      <a:r>
                        <a:rPr lang="en-GB" sz="1400" b="0" i="0" dirty="0">
                          <a:effectLst/>
                          <a:latin typeface="Calibri" panose="020F0502020204030204" pitchFamily="34" charset="0"/>
                        </a:rPr>
                        <a:t>6. How do factors, processes and initiatives facilitate or hinder implementation of the scale-up of the MSI?  </a:t>
                      </a:r>
                      <a:endParaRPr lang="en-GB" sz="1400" b="0" i="0" dirty="0">
                        <a:effectLst/>
                      </a:endParaRP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400" b="0" i="0">
                          <a:effectLst/>
                          <a:latin typeface="Calibri" panose="020F0502020204030204" pitchFamily="34" charset="0"/>
                        </a:rPr>
                        <a:t>Tracking MSI and scale-up implementation </a:t>
                      </a:r>
                    </a:p>
                    <a:p>
                      <a:pPr algn="l" rtl="0" fontAlgn="base">
                        <a:buFont typeface="Arial" panose="020B0604020202020204" pitchFamily="34" charset="0"/>
                        <a:buChar char="•"/>
                      </a:pPr>
                      <a:r>
                        <a:rPr lang="en-GB" sz="1400" b="0" i="0">
                          <a:effectLst/>
                          <a:latin typeface="Calibri" panose="020F0502020204030204" pitchFamily="34" charset="0"/>
                        </a:rPr>
                        <a:t>Scale-up assessment with Resource Team, National Scale-up Steering Group </a:t>
                      </a:r>
                    </a:p>
                    <a:p>
                      <a:pPr algn="l" rtl="0" fontAlgn="base">
                        <a:buFont typeface="Arial" panose="020B0604020202020204" pitchFamily="34" charset="0"/>
                        <a:buChar char="•"/>
                      </a:pPr>
                      <a:r>
                        <a:rPr lang="en-GB" sz="1400" b="0" i="0">
                          <a:effectLst/>
                          <a:latin typeface="Calibri" panose="020F0502020204030204" pitchFamily="34" charset="0"/>
                        </a:rPr>
                        <a:t>Interviews with DHMTs  </a:t>
                      </a:r>
                    </a:p>
                    <a:p>
                      <a:pPr algn="l" rtl="0" fontAlgn="base">
                        <a:buFont typeface="Arial" panose="020B0604020202020204" pitchFamily="34" charset="0"/>
                        <a:buChar char="•"/>
                      </a:pPr>
                      <a:r>
                        <a:rPr lang="en-GB" sz="1400" b="0" i="0">
                          <a:effectLst/>
                          <a:latin typeface="Calibri" panose="020F0502020204030204" pitchFamily="34" charset="0"/>
                        </a:rPr>
                        <a:t>Reflection with Country Research Team </a:t>
                      </a: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675892"/>
                  </a:ext>
                </a:extLst>
              </a:tr>
              <a:tr h="274769">
                <a:tc>
                  <a:txBody>
                    <a:bodyPr/>
                    <a:lstStyle/>
                    <a:p>
                      <a:pPr algn="ctr" rtl="0" fontAlgn="base"/>
                      <a:r>
                        <a:rPr lang="en-GB" sz="1400" b="1" i="0">
                          <a:effectLst/>
                          <a:latin typeface="Calibri" panose="020F0502020204030204" pitchFamily="34" charset="0"/>
                        </a:rPr>
                        <a:t>Outcome evaluation </a:t>
                      </a:r>
                      <a:r>
                        <a:rPr lang="en-GB" sz="1400" b="0" i="0">
                          <a:effectLst/>
                          <a:latin typeface="Calibri" panose="020F0502020204030204" pitchFamily="34" charset="0"/>
                        </a:rPr>
                        <a:t> </a:t>
                      </a:r>
                      <a:endParaRPr lang="en-GB" sz="1400" b="0" i="0">
                        <a:effectLst/>
                      </a:endParaRP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AF0F4"/>
                    </a:solidFill>
                  </a:tcPr>
                </a:tc>
                <a:tc>
                  <a:txBody>
                    <a:bodyPr/>
                    <a:lstStyle/>
                    <a:p>
                      <a:pPr algn="l" rtl="0" fontAlgn="base"/>
                      <a:r>
                        <a:rPr lang="en-GB" sz="1400" b="0" i="0">
                          <a:effectLst/>
                          <a:latin typeface="Calibri" panose="020F0502020204030204" pitchFamily="34" charset="0"/>
                        </a:rPr>
                        <a:t> </a:t>
                      </a: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EAF0F4"/>
                    </a:solidFill>
                  </a:tcPr>
                </a:tc>
                <a:extLst>
                  <a:ext uri="{0D108BD9-81ED-4DB2-BD59-A6C34878D82A}">
                    <a16:rowId xmlns:a16="http://schemas.microsoft.com/office/drawing/2014/main" val="3312749435"/>
                  </a:ext>
                </a:extLst>
              </a:tr>
              <a:tr h="1874896">
                <a:tc>
                  <a:txBody>
                    <a:bodyPr/>
                    <a:lstStyle/>
                    <a:p>
                      <a:pPr algn="l" rtl="0" fontAlgn="base"/>
                      <a:r>
                        <a:rPr lang="en-GB" sz="1400" b="0" i="0">
                          <a:effectLst/>
                          <a:latin typeface="Calibri" panose="020F0502020204030204" pitchFamily="34" charset="0"/>
                        </a:rPr>
                        <a:t>7. What are the effects of MSI on management strengthening, workforce performance and service delivery?  </a:t>
                      </a:r>
                      <a:endParaRPr lang="en-GB" sz="1400" b="0" i="0">
                        <a:effectLst/>
                      </a:endParaRPr>
                    </a:p>
                    <a:p>
                      <a:pPr algn="l" rtl="0" fontAlgn="base"/>
                      <a:r>
                        <a:rPr lang="en-GB" sz="1400" b="0" i="0">
                          <a:effectLst/>
                          <a:latin typeface="Calibri" panose="020F0502020204030204" pitchFamily="34" charset="0"/>
                        </a:rPr>
                        <a:t>8. What are the outcomes/effects of scaling-up the MSI?  </a:t>
                      </a:r>
                      <a:endParaRPr lang="en-GB" sz="1400" b="0" i="0">
                        <a:effectLst/>
                      </a:endParaRPr>
                    </a:p>
                    <a:p>
                      <a:pPr algn="l" rtl="0" fontAlgn="base"/>
                      <a:r>
                        <a:rPr lang="en-GB" sz="1400" b="0" i="0">
                          <a:effectLst/>
                          <a:latin typeface="Calibri" panose="020F0502020204030204" pitchFamily="34" charset="0"/>
                        </a:rPr>
                        <a:t>9. What are the costs of the MSI?  </a:t>
                      </a:r>
                      <a:endParaRPr lang="en-GB" sz="1400" b="0" i="0">
                        <a:effectLst/>
                      </a:endParaRPr>
                    </a:p>
                    <a:p>
                      <a:pPr algn="l" rtl="0" fontAlgn="base"/>
                      <a:r>
                        <a:rPr lang="en-GB" sz="1400" b="0" i="0">
                          <a:effectLst/>
                          <a:latin typeface="Calibri" panose="020F0502020204030204" pitchFamily="34" charset="0"/>
                        </a:rPr>
                        <a:t>10. What are the costs of scaling-up the MSI?  </a:t>
                      </a:r>
                      <a:endParaRPr lang="en-GB" sz="1400" b="0" i="0">
                        <a:effectLst/>
                      </a:endParaRP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rtl="0" fontAlgn="base">
                        <a:buFont typeface="Arial" panose="020B0604020202020204" pitchFamily="34" charset="0"/>
                        <a:buChar char="•"/>
                      </a:pPr>
                      <a:r>
                        <a:rPr lang="en-GB" sz="1400" b="0" i="0" dirty="0">
                          <a:effectLst/>
                          <a:latin typeface="Calibri" panose="020F0502020204030204" pitchFamily="34" charset="0"/>
                        </a:rPr>
                        <a:t>Tracking and costing of MSI and scale-up implementation  </a:t>
                      </a:r>
                    </a:p>
                    <a:p>
                      <a:pPr algn="l" rtl="0" fontAlgn="base">
                        <a:buFont typeface="Arial" panose="020B0604020202020204" pitchFamily="34" charset="0"/>
                        <a:buChar char="•"/>
                      </a:pPr>
                      <a:r>
                        <a:rPr lang="en-GB" sz="1400" b="0" i="0" dirty="0">
                          <a:effectLst/>
                          <a:latin typeface="Calibri" panose="020F0502020204030204" pitchFamily="34" charset="0"/>
                        </a:rPr>
                        <a:t>District situation analysis and HMIS synthesis  </a:t>
                      </a:r>
                    </a:p>
                    <a:p>
                      <a:pPr algn="l" rtl="0" fontAlgn="base">
                        <a:buFont typeface="Arial" panose="020B0604020202020204" pitchFamily="34" charset="0"/>
                        <a:buChar char="•"/>
                      </a:pPr>
                      <a:r>
                        <a:rPr lang="en-GB" sz="1400" b="0" i="0" dirty="0">
                          <a:effectLst/>
                          <a:latin typeface="Calibri" panose="020F0502020204030204" pitchFamily="34" charset="0"/>
                        </a:rPr>
                        <a:t>Management competency survey with DHMTs   </a:t>
                      </a:r>
                    </a:p>
                    <a:p>
                      <a:pPr algn="l" rtl="0" fontAlgn="base">
                        <a:buFont typeface="Arial" panose="020B0604020202020204" pitchFamily="34" charset="0"/>
                        <a:buChar char="•"/>
                      </a:pPr>
                      <a:r>
                        <a:rPr lang="en-GB" sz="1400" b="0" i="0" dirty="0">
                          <a:effectLst/>
                          <a:latin typeface="Calibri" panose="020F0502020204030204" pitchFamily="34" charset="0"/>
                        </a:rPr>
                        <a:t>Decision space assessment with DHMTs  </a:t>
                      </a:r>
                    </a:p>
                    <a:p>
                      <a:pPr algn="l" rtl="0" fontAlgn="base">
                        <a:buFont typeface="Arial" panose="020B0604020202020204" pitchFamily="34" charset="0"/>
                        <a:buChar char="•"/>
                      </a:pPr>
                      <a:r>
                        <a:rPr lang="en-GB" sz="1400" b="0" i="0" dirty="0">
                          <a:effectLst/>
                          <a:latin typeface="Calibri" panose="020F0502020204030204" pitchFamily="34" charset="0"/>
                        </a:rPr>
                        <a:t>HR strategies survey with health workers </a:t>
                      </a:r>
                    </a:p>
                  </a:txBody>
                  <a:tcPr marL="69748" marR="69748" marT="34874" marB="34874">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346281"/>
                  </a:ext>
                </a:extLst>
              </a:tr>
            </a:tbl>
          </a:graphicData>
        </a:graphic>
      </p:graphicFrame>
    </p:spTree>
    <p:extLst>
      <p:ext uri="{BB962C8B-B14F-4D97-AF65-F5344CB8AC3E}">
        <p14:creationId xmlns:p14="http://schemas.microsoft.com/office/powerpoint/2010/main" val="17932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CEF26A-3904-6986-2DA3-68E039FC0D3A}"/>
              </a:ext>
            </a:extLst>
          </p:cNvPr>
          <p:cNvSpPr txBox="1"/>
          <p:nvPr/>
        </p:nvSpPr>
        <p:spPr>
          <a:xfrm>
            <a:off x="111919" y="654016"/>
            <a:ext cx="6100762" cy="584775"/>
          </a:xfrm>
          <a:prstGeom prst="rect">
            <a:avLst/>
          </a:prstGeom>
          <a:noFill/>
        </p:spPr>
        <p:txBody>
          <a:bodyPr wrap="square">
            <a:spAutoFit/>
          </a:bodyPr>
          <a:lstStyle/>
          <a:p>
            <a:r>
              <a:rPr lang="en-GB" sz="3200" b="1" dirty="0">
                <a:solidFill>
                  <a:srgbClr val="01728D"/>
                </a:solidFill>
                <a:latin typeface="Calibri" panose="020F0502020204030204" pitchFamily="34" charset="0"/>
              </a:rPr>
              <a:t>PERFORM2Scale Theory of Change</a:t>
            </a:r>
          </a:p>
        </p:txBody>
      </p:sp>
      <p:pic>
        <p:nvPicPr>
          <p:cNvPr id="4" name="Picture 3" descr="Diagram&#10;&#10;Description automatically generated">
            <a:extLst>
              <a:ext uri="{FF2B5EF4-FFF2-40B4-BE49-F238E27FC236}">
                <a16:creationId xmlns:a16="http://schemas.microsoft.com/office/drawing/2014/main" id="{DAEB28F7-17B6-EE04-547C-CB555311C7DB}"/>
              </a:ext>
            </a:extLst>
          </p:cNvPr>
          <p:cNvPicPr>
            <a:picLocks noChangeAspect="1"/>
          </p:cNvPicPr>
          <p:nvPr/>
        </p:nvPicPr>
        <p:blipFill>
          <a:blip r:embed="rId3"/>
          <a:stretch>
            <a:fillRect/>
          </a:stretch>
        </p:blipFill>
        <p:spPr>
          <a:xfrm>
            <a:off x="980291" y="1156202"/>
            <a:ext cx="10604662" cy="570179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371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with medium confidence">
            <a:extLst>
              <a:ext uri="{FF2B5EF4-FFF2-40B4-BE49-F238E27FC236}">
                <a16:creationId xmlns:a16="http://schemas.microsoft.com/office/drawing/2014/main" id="{23D6B6BB-51CC-8391-3B47-6DE4D0EF7643}"/>
              </a:ext>
            </a:extLst>
          </p:cNvPr>
          <p:cNvPicPr>
            <a:picLocks noChangeAspect="1"/>
          </p:cNvPicPr>
          <p:nvPr/>
        </p:nvPicPr>
        <p:blipFill>
          <a:blip r:embed="rId3"/>
          <a:stretch>
            <a:fillRect/>
          </a:stretch>
        </p:blipFill>
        <p:spPr>
          <a:xfrm>
            <a:off x="1587756" y="1424763"/>
            <a:ext cx="9586746" cy="49973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a:extLst>
              <a:ext uri="{FF2B5EF4-FFF2-40B4-BE49-F238E27FC236}">
                <a16:creationId xmlns:a16="http://schemas.microsoft.com/office/drawing/2014/main" id="{66175F3C-9A10-3A23-F339-88FB3180C3B7}"/>
              </a:ext>
            </a:extLst>
          </p:cNvPr>
          <p:cNvSpPr txBox="1">
            <a:spLocks/>
          </p:cNvSpPr>
          <p:nvPr/>
        </p:nvSpPr>
        <p:spPr>
          <a:xfrm>
            <a:off x="124946" y="688097"/>
            <a:ext cx="11550361" cy="1066800"/>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sz="3200" b="1" dirty="0">
                <a:solidFill>
                  <a:srgbClr val="01728D"/>
                </a:solidFill>
                <a:latin typeface="Calibri" panose="020F0502020204030204" pitchFamily="34" charset="0"/>
                <a:ea typeface="+mn-ea"/>
                <a:cs typeface="+mn-cs"/>
              </a:rPr>
              <a:t>Timeline of activities</a:t>
            </a:r>
          </a:p>
        </p:txBody>
      </p:sp>
    </p:spTree>
    <p:extLst>
      <p:ext uri="{BB962C8B-B14F-4D97-AF65-F5344CB8AC3E}">
        <p14:creationId xmlns:p14="http://schemas.microsoft.com/office/powerpoint/2010/main" val="5606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95" y="815687"/>
            <a:ext cx="11550361" cy="1066800"/>
          </a:xfrm>
        </p:spPr>
        <p:txBody>
          <a:bodyPr>
            <a:normAutofit/>
          </a:bodyPr>
          <a:lstStyle/>
          <a:p>
            <a:r>
              <a:rPr lang="en-GB" sz="3200" b="1" dirty="0">
                <a:solidFill>
                  <a:srgbClr val="01728D"/>
                </a:solidFill>
                <a:latin typeface="Calibri" panose="020F0502020204030204" pitchFamily="34" charset="0"/>
                <a:ea typeface="+mn-ea"/>
                <a:cs typeface="+mn-cs"/>
              </a:rPr>
              <a:t>Initial scale-up plan for each country </a:t>
            </a:r>
            <a:br>
              <a:rPr lang="en-GB" sz="3200" b="1" dirty="0">
                <a:solidFill>
                  <a:srgbClr val="01728D"/>
                </a:solidFill>
                <a:latin typeface="Calibri" panose="020F0502020204030204" pitchFamily="34" charset="0"/>
                <a:ea typeface="+mn-ea"/>
                <a:cs typeface="+mn-cs"/>
              </a:rPr>
            </a:br>
            <a:r>
              <a:rPr lang="en-GB" sz="3200" b="1" dirty="0">
                <a:solidFill>
                  <a:srgbClr val="01728D"/>
                </a:solidFill>
                <a:latin typeface="Calibri" panose="020F0502020204030204" pitchFamily="34" charset="0"/>
                <a:ea typeface="+mn-ea"/>
                <a:cs typeface="+mn-cs"/>
              </a:rPr>
              <a:t>(within the project)</a:t>
            </a:r>
          </a:p>
        </p:txBody>
      </p:sp>
      <p:graphicFrame>
        <p:nvGraphicFramePr>
          <p:cNvPr id="9" name="Content Placeholder 8">
            <a:extLst>
              <a:ext uri="{FF2B5EF4-FFF2-40B4-BE49-F238E27FC236}">
                <a16:creationId xmlns:a16="http://schemas.microsoft.com/office/drawing/2014/main" id="{8EE5D908-6099-418D-8FC1-F8768CF74DCF}"/>
              </a:ext>
            </a:extLst>
          </p:cNvPr>
          <p:cNvGraphicFramePr>
            <a:graphicFrameLocks noGrp="1"/>
          </p:cNvGraphicFramePr>
          <p:nvPr>
            <p:ph idx="1"/>
            <p:extLst>
              <p:ext uri="{D42A27DB-BD31-4B8C-83A1-F6EECF244321}">
                <p14:modId xmlns:p14="http://schemas.microsoft.com/office/powerpoint/2010/main" val="2614829792"/>
              </p:ext>
            </p:extLst>
          </p:nvPr>
        </p:nvGraphicFramePr>
        <p:xfrm>
          <a:off x="2362200" y="2375630"/>
          <a:ext cx="7467600" cy="3415569"/>
        </p:xfrm>
        <a:graphic>
          <a:graphicData uri="http://schemas.openxmlformats.org/drawingml/2006/table">
            <a:tbl>
              <a:tblPr firstRow="1" firstCol="1" bandRow="1">
                <a:effectLst>
                  <a:outerShdw blurRad="50800" dist="38100" dir="2700000" algn="tl" rotWithShape="0">
                    <a:prstClr val="black">
                      <a:alpha val="40000"/>
                    </a:prstClr>
                  </a:outerShdw>
                </a:effectLst>
                <a:tableStyleId>{3B4B98B0-60AC-42C2-AFA5-B58CD77FA1E5}</a:tableStyleId>
              </a:tblPr>
              <a:tblGrid>
                <a:gridCol w="1174490">
                  <a:extLst>
                    <a:ext uri="{9D8B030D-6E8A-4147-A177-3AD203B41FA5}">
                      <a16:colId xmlns:a16="http://schemas.microsoft.com/office/drawing/2014/main" val="712960368"/>
                    </a:ext>
                  </a:extLst>
                </a:gridCol>
                <a:gridCol w="1086982">
                  <a:extLst>
                    <a:ext uri="{9D8B030D-6E8A-4147-A177-3AD203B41FA5}">
                      <a16:colId xmlns:a16="http://schemas.microsoft.com/office/drawing/2014/main" val="1927585337"/>
                    </a:ext>
                  </a:extLst>
                </a:gridCol>
                <a:gridCol w="1086982">
                  <a:extLst>
                    <a:ext uri="{9D8B030D-6E8A-4147-A177-3AD203B41FA5}">
                      <a16:colId xmlns:a16="http://schemas.microsoft.com/office/drawing/2014/main" val="2336594446"/>
                    </a:ext>
                  </a:extLst>
                </a:gridCol>
                <a:gridCol w="1130209">
                  <a:extLst>
                    <a:ext uri="{9D8B030D-6E8A-4147-A177-3AD203B41FA5}">
                      <a16:colId xmlns:a16="http://schemas.microsoft.com/office/drawing/2014/main" val="3874915807"/>
                    </a:ext>
                  </a:extLst>
                </a:gridCol>
                <a:gridCol w="1943073">
                  <a:extLst>
                    <a:ext uri="{9D8B030D-6E8A-4147-A177-3AD203B41FA5}">
                      <a16:colId xmlns:a16="http://schemas.microsoft.com/office/drawing/2014/main" val="1186724909"/>
                    </a:ext>
                  </a:extLst>
                </a:gridCol>
                <a:gridCol w="1045864">
                  <a:extLst>
                    <a:ext uri="{9D8B030D-6E8A-4147-A177-3AD203B41FA5}">
                      <a16:colId xmlns:a16="http://schemas.microsoft.com/office/drawing/2014/main" val="2853619427"/>
                    </a:ext>
                  </a:extLst>
                </a:gridCol>
              </a:tblGrid>
              <a:tr h="835696">
                <a:tc>
                  <a:txBody>
                    <a:bodyPr/>
                    <a:lstStyle/>
                    <a:p>
                      <a:pPr algn="ctr"/>
                      <a:r>
                        <a:rPr lang="en-GB" sz="1600" dirty="0">
                          <a:effectLst/>
                          <a:latin typeface="Calibri" panose="020F0502020204030204" pitchFamily="34" charset="0"/>
                        </a:rPr>
                        <a:t>District group</a:t>
                      </a:r>
                      <a:endParaRPr lang="en-GB" sz="1600" dirty="0">
                        <a:effectLst/>
                        <a:latin typeface="Calibri" panose="020F0502020204030204" pitchFamily="34" charset="0"/>
                        <a:ea typeface="Times New Roman" panose="02020603050405020304" pitchFamily="18" charset="0"/>
                      </a:endParaRPr>
                    </a:p>
                  </a:txBody>
                  <a:tcPr marL="68580" marR="68580" marT="0" marB="0" anchor="ctr"/>
                </a:tc>
                <a:tc gridSpan="3">
                  <a:txBody>
                    <a:bodyPr/>
                    <a:lstStyle/>
                    <a:p>
                      <a:pPr algn="ctr"/>
                      <a:r>
                        <a:rPr lang="en-GB" sz="1600" dirty="0">
                          <a:effectLst/>
                          <a:latin typeface="Calibri" panose="020F0502020204030204" pitchFamily="34" charset="0"/>
                        </a:rPr>
                        <a:t> Implementation stage</a:t>
                      </a:r>
                      <a:endParaRPr lang="en-GB" sz="16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a:txBody>
                    <a:bodyPr/>
                    <a:lstStyle/>
                    <a:p>
                      <a:pPr algn="ctr"/>
                      <a:r>
                        <a:rPr lang="en-GB" sz="1600" dirty="0">
                          <a:effectLst/>
                          <a:latin typeface="Calibri" panose="020F0502020204030204" pitchFamily="34" charset="0"/>
                        </a:rPr>
                        <a:t>Planned but not supported by project  </a:t>
                      </a:r>
                      <a:endParaRPr lang="en-GB" sz="16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600" dirty="0">
                          <a:effectLst/>
                          <a:latin typeface="Calibri" panose="020F0502020204030204" pitchFamily="34" charset="0"/>
                        </a:rPr>
                        <a:t>#Districts</a:t>
                      </a:r>
                      <a:endParaRPr lang="en-GB" sz="1600"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819983708"/>
                  </a:ext>
                </a:extLst>
              </a:tr>
              <a:tr h="481067">
                <a:tc>
                  <a:txBody>
                    <a:bodyPr/>
                    <a:lstStyle/>
                    <a:p>
                      <a:pPr algn="ctr"/>
                      <a:r>
                        <a:rPr lang="en-GB" sz="1400" dirty="0">
                          <a:effectLst/>
                          <a:latin typeface="Calibri" panose="020F0502020204030204" pitchFamily="34" charset="0"/>
                        </a:rPr>
                        <a:t>Year</a:t>
                      </a:r>
                      <a:endParaRPr lang="en-GB" sz="1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dirty="0">
                          <a:solidFill>
                            <a:schemeClr val="bg1"/>
                          </a:solidFill>
                          <a:effectLst/>
                          <a:latin typeface="Calibri" panose="020F0502020204030204" pitchFamily="34" charset="0"/>
                        </a:rPr>
                        <a:t>2018</a:t>
                      </a:r>
                      <a:endParaRPr lang="en-GB" sz="1400" dirty="0">
                        <a:solidFill>
                          <a:schemeClr val="bg1"/>
                        </a:solidFill>
                        <a:effectLst/>
                        <a:latin typeface="Calibri" panose="020F0502020204030204" pitchFamily="34" charset="0"/>
                        <a:ea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1728D"/>
                    </a:solidFill>
                  </a:tcPr>
                </a:tc>
                <a:tc>
                  <a:txBody>
                    <a:bodyPr/>
                    <a:lstStyle/>
                    <a:p>
                      <a:pPr algn="ctr"/>
                      <a:r>
                        <a:rPr lang="en-GB" sz="1400" dirty="0">
                          <a:solidFill>
                            <a:schemeClr val="bg1"/>
                          </a:solidFill>
                          <a:effectLst/>
                          <a:latin typeface="Calibri" panose="020F0502020204030204" pitchFamily="34" charset="0"/>
                        </a:rPr>
                        <a:t>2019</a:t>
                      </a:r>
                      <a:endParaRPr lang="en-GB" sz="1400" dirty="0">
                        <a:solidFill>
                          <a:schemeClr val="bg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1728D"/>
                    </a:solidFill>
                  </a:tcPr>
                </a:tc>
                <a:tc>
                  <a:txBody>
                    <a:bodyPr/>
                    <a:lstStyle/>
                    <a:p>
                      <a:pPr algn="ctr"/>
                      <a:r>
                        <a:rPr lang="en-GB" sz="1400" dirty="0">
                          <a:solidFill>
                            <a:schemeClr val="bg1"/>
                          </a:solidFill>
                          <a:effectLst/>
                          <a:latin typeface="Calibri" panose="020F0502020204030204" pitchFamily="34" charset="0"/>
                        </a:rPr>
                        <a:t>2020</a:t>
                      </a:r>
                      <a:endParaRPr lang="en-GB" sz="1400" dirty="0">
                        <a:solidFill>
                          <a:schemeClr val="bg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1728D"/>
                    </a:solidFill>
                  </a:tcPr>
                </a:tc>
                <a:tc>
                  <a:txBody>
                    <a:bodyPr/>
                    <a:lstStyle/>
                    <a:p>
                      <a:pPr algn="ctr"/>
                      <a:r>
                        <a:rPr lang="en-GB" sz="1400" dirty="0">
                          <a:effectLst/>
                          <a:latin typeface="Calibri" panose="020F0502020204030204" pitchFamily="34" charset="0"/>
                        </a:rPr>
                        <a:t>2021</a:t>
                      </a:r>
                      <a:endParaRPr lang="en-GB" sz="1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a:effectLst/>
                          <a:latin typeface="Calibri" panose="020F0502020204030204" pitchFamily="34" charset="0"/>
                        </a:rPr>
                        <a:t> </a:t>
                      </a:r>
                      <a:endParaRPr lang="en-GB" sz="14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066250063"/>
                  </a:ext>
                </a:extLst>
              </a:tr>
              <a:tr h="369220">
                <a:tc>
                  <a:txBody>
                    <a:bodyPr/>
                    <a:lstStyle/>
                    <a:p>
                      <a:pPr algn="ctr"/>
                      <a:r>
                        <a:rPr lang="en-GB" sz="1400">
                          <a:effectLst/>
                          <a:latin typeface="Calibri" panose="020F0502020204030204" pitchFamily="34" charset="0"/>
                        </a:rPr>
                        <a:t>DG1</a:t>
                      </a:r>
                      <a:endParaRPr lang="en-GB" sz="1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dirty="0">
                          <a:solidFill>
                            <a:schemeClr val="bg1"/>
                          </a:solidFill>
                          <a:effectLst/>
                          <a:latin typeface="Calibri" panose="020F0502020204030204" pitchFamily="34" charset="0"/>
                        </a:rPr>
                        <a:t>MSI 1</a:t>
                      </a:r>
                      <a:endParaRPr lang="en-GB" sz="1400" dirty="0">
                        <a:solidFill>
                          <a:schemeClr val="bg1"/>
                        </a:solidFill>
                        <a:effectLst/>
                        <a:latin typeface="Calibri" panose="020F0502020204030204" pitchFamily="34" charset="0"/>
                        <a:ea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728D"/>
                    </a:solidFill>
                  </a:tcPr>
                </a:tc>
                <a:tc>
                  <a:txBody>
                    <a:bodyPr/>
                    <a:lstStyle/>
                    <a:p>
                      <a:pPr algn="ctr"/>
                      <a:r>
                        <a:rPr lang="en-GB" sz="1400" dirty="0">
                          <a:solidFill>
                            <a:schemeClr val="bg1"/>
                          </a:solidFill>
                          <a:effectLst/>
                          <a:latin typeface="Calibri" panose="020F0502020204030204" pitchFamily="34" charset="0"/>
                        </a:rPr>
                        <a:t>MSI 2</a:t>
                      </a:r>
                      <a:endParaRPr lang="en-GB" sz="1400" dirty="0">
                        <a:solidFill>
                          <a:schemeClr val="bg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728D"/>
                    </a:solidFill>
                  </a:tcPr>
                </a:tc>
                <a:tc>
                  <a:txBody>
                    <a:bodyPr/>
                    <a:lstStyle/>
                    <a:p>
                      <a:pPr algn="ctr"/>
                      <a:r>
                        <a:rPr lang="en-GB" sz="1400" dirty="0">
                          <a:solidFill>
                            <a:schemeClr val="bg1"/>
                          </a:solidFill>
                          <a:effectLst/>
                          <a:latin typeface="Calibri" panose="020F0502020204030204" pitchFamily="34" charset="0"/>
                        </a:rPr>
                        <a:t>MSI 3</a:t>
                      </a:r>
                      <a:endParaRPr lang="en-GB" sz="1400" dirty="0">
                        <a:solidFill>
                          <a:schemeClr val="bg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728D"/>
                    </a:solidFill>
                  </a:tcPr>
                </a:tc>
                <a:tc>
                  <a:txBody>
                    <a:bodyPr/>
                    <a:lstStyle/>
                    <a:p>
                      <a:pPr algn="ctr"/>
                      <a:r>
                        <a:rPr lang="en-GB" sz="1400" dirty="0">
                          <a:effectLst/>
                          <a:latin typeface="Calibri" panose="020F0502020204030204" pitchFamily="34" charset="0"/>
                        </a:rPr>
                        <a:t>MSI 4</a:t>
                      </a:r>
                      <a:endParaRPr lang="en-GB" sz="1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a:effectLst/>
                          <a:latin typeface="Calibri" panose="020F0502020204030204" pitchFamily="34" charset="0"/>
                        </a:rPr>
                        <a:t>3</a:t>
                      </a:r>
                      <a:endParaRPr lang="en-GB" sz="14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627683644"/>
                  </a:ext>
                </a:extLst>
              </a:tr>
              <a:tr h="399989">
                <a:tc>
                  <a:txBody>
                    <a:bodyPr/>
                    <a:lstStyle/>
                    <a:p>
                      <a:pPr algn="ctr"/>
                      <a:r>
                        <a:rPr lang="en-GB" sz="1400">
                          <a:effectLst/>
                          <a:latin typeface="Calibri" panose="020F0502020204030204" pitchFamily="34" charset="0"/>
                        </a:rPr>
                        <a:t>DG2</a:t>
                      </a:r>
                      <a:endParaRPr lang="en-GB" sz="1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dirty="0">
                          <a:solidFill>
                            <a:schemeClr val="bg1"/>
                          </a:solidFill>
                          <a:effectLst/>
                          <a:latin typeface="Calibri" panose="020F0502020204030204" pitchFamily="34" charset="0"/>
                        </a:rPr>
                        <a:t> </a:t>
                      </a:r>
                      <a:endParaRPr lang="en-GB" sz="1400" dirty="0">
                        <a:solidFill>
                          <a:schemeClr val="bg1"/>
                        </a:solidFill>
                        <a:effectLst/>
                        <a:latin typeface="Calibri" panose="020F0502020204030204" pitchFamily="34" charset="0"/>
                        <a:ea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728D"/>
                    </a:solidFill>
                  </a:tcPr>
                </a:tc>
                <a:tc>
                  <a:txBody>
                    <a:bodyPr/>
                    <a:lstStyle/>
                    <a:p>
                      <a:pPr algn="ctr"/>
                      <a:r>
                        <a:rPr lang="en-GB" sz="1400" dirty="0">
                          <a:solidFill>
                            <a:schemeClr val="bg1"/>
                          </a:solidFill>
                          <a:effectLst/>
                          <a:latin typeface="Calibri" panose="020F0502020204030204" pitchFamily="34" charset="0"/>
                        </a:rPr>
                        <a:t>MSI 1</a:t>
                      </a:r>
                      <a:endParaRPr lang="en-GB" sz="1400" dirty="0">
                        <a:solidFill>
                          <a:schemeClr val="bg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728D"/>
                    </a:solidFill>
                  </a:tcPr>
                </a:tc>
                <a:tc>
                  <a:txBody>
                    <a:bodyPr/>
                    <a:lstStyle/>
                    <a:p>
                      <a:pPr algn="ctr"/>
                      <a:r>
                        <a:rPr lang="en-GB" sz="1400" dirty="0">
                          <a:solidFill>
                            <a:schemeClr val="bg1"/>
                          </a:solidFill>
                          <a:effectLst/>
                          <a:latin typeface="Calibri" panose="020F0502020204030204" pitchFamily="34" charset="0"/>
                        </a:rPr>
                        <a:t>MSI 2</a:t>
                      </a:r>
                      <a:endParaRPr lang="en-GB" sz="1400" dirty="0">
                        <a:solidFill>
                          <a:schemeClr val="bg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728D"/>
                    </a:solidFill>
                  </a:tcPr>
                </a:tc>
                <a:tc>
                  <a:txBody>
                    <a:bodyPr/>
                    <a:lstStyle/>
                    <a:p>
                      <a:pPr algn="ctr"/>
                      <a:r>
                        <a:rPr lang="en-GB" sz="1400" dirty="0">
                          <a:effectLst/>
                          <a:latin typeface="Calibri" panose="020F0502020204030204" pitchFamily="34" charset="0"/>
                        </a:rPr>
                        <a:t>MIS 3</a:t>
                      </a:r>
                      <a:endParaRPr lang="en-GB" sz="1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a:effectLst/>
                          <a:latin typeface="Calibri" panose="020F0502020204030204" pitchFamily="34" charset="0"/>
                        </a:rPr>
                        <a:t>3</a:t>
                      </a:r>
                      <a:endParaRPr lang="en-GB" sz="14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723736153"/>
                  </a:ext>
                </a:extLst>
              </a:tr>
              <a:tr h="276915">
                <a:tc>
                  <a:txBody>
                    <a:bodyPr/>
                    <a:lstStyle/>
                    <a:p>
                      <a:pPr algn="ctr"/>
                      <a:r>
                        <a:rPr lang="en-GB" sz="1400">
                          <a:effectLst/>
                          <a:latin typeface="Calibri" panose="020F0502020204030204" pitchFamily="34" charset="0"/>
                        </a:rPr>
                        <a:t>DG3</a:t>
                      </a:r>
                      <a:endParaRPr lang="en-GB" sz="1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dirty="0">
                          <a:solidFill>
                            <a:schemeClr val="bg1"/>
                          </a:solidFill>
                          <a:effectLst/>
                          <a:latin typeface="Calibri" panose="020F0502020204030204" pitchFamily="34" charset="0"/>
                        </a:rPr>
                        <a:t> </a:t>
                      </a:r>
                      <a:endParaRPr lang="en-GB" sz="1400" dirty="0">
                        <a:solidFill>
                          <a:schemeClr val="bg1"/>
                        </a:solidFill>
                        <a:effectLst/>
                        <a:latin typeface="Calibri" panose="020F0502020204030204" pitchFamily="34" charset="0"/>
                        <a:ea typeface="Times New Roman" panose="02020603050405020304" pitchFamily="18"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1728D"/>
                    </a:solidFill>
                  </a:tcPr>
                </a:tc>
                <a:tc>
                  <a:txBody>
                    <a:bodyPr/>
                    <a:lstStyle/>
                    <a:p>
                      <a:pPr algn="ctr"/>
                      <a:r>
                        <a:rPr lang="en-GB" sz="1400" dirty="0">
                          <a:solidFill>
                            <a:schemeClr val="bg1"/>
                          </a:solidFill>
                          <a:effectLst/>
                          <a:latin typeface="Calibri" panose="020F0502020204030204" pitchFamily="34" charset="0"/>
                        </a:rPr>
                        <a:t> </a:t>
                      </a:r>
                      <a:endParaRPr lang="en-GB" sz="1400" dirty="0">
                        <a:solidFill>
                          <a:schemeClr val="bg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1728D"/>
                    </a:solidFill>
                  </a:tcPr>
                </a:tc>
                <a:tc>
                  <a:txBody>
                    <a:bodyPr/>
                    <a:lstStyle/>
                    <a:p>
                      <a:pPr algn="ctr"/>
                      <a:r>
                        <a:rPr lang="en-GB" sz="1400" dirty="0">
                          <a:solidFill>
                            <a:schemeClr val="bg1"/>
                          </a:solidFill>
                          <a:effectLst/>
                          <a:latin typeface="Calibri" panose="020F0502020204030204" pitchFamily="34" charset="0"/>
                        </a:rPr>
                        <a:t>MSI 1</a:t>
                      </a:r>
                      <a:endParaRPr lang="en-GB" sz="1400" dirty="0">
                        <a:solidFill>
                          <a:schemeClr val="bg1"/>
                        </a:solidFill>
                        <a:effectLst/>
                        <a:latin typeface="Calibri" panose="020F0502020204030204" pitchFamily="34"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1728D"/>
                    </a:solidFill>
                  </a:tcPr>
                </a:tc>
                <a:tc>
                  <a:txBody>
                    <a:bodyPr/>
                    <a:lstStyle/>
                    <a:p>
                      <a:pPr algn="ctr"/>
                      <a:r>
                        <a:rPr lang="en-GB" sz="1400" dirty="0">
                          <a:effectLst/>
                          <a:latin typeface="Calibri" panose="020F0502020204030204" pitchFamily="34" charset="0"/>
                        </a:rPr>
                        <a:t>MSI 2</a:t>
                      </a:r>
                      <a:endParaRPr lang="en-GB" sz="1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a:effectLst/>
                          <a:latin typeface="Calibri" panose="020F0502020204030204" pitchFamily="34" charset="0"/>
                        </a:rPr>
                        <a:t>3</a:t>
                      </a:r>
                      <a:endParaRPr lang="en-GB" sz="14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5741927"/>
                  </a:ext>
                </a:extLst>
              </a:tr>
              <a:tr h="446140">
                <a:tc>
                  <a:txBody>
                    <a:bodyPr/>
                    <a:lstStyle/>
                    <a:p>
                      <a:pPr algn="ctr"/>
                      <a:r>
                        <a:rPr lang="en-GB" sz="1400">
                          <a:effectLst/>
                          <a:latin typeface="Calibri" panose="020F0502020204030204" pitchFamily="34" charset="0"/>
                        </a:rPr>
                        <a:t>DG4</a:t>
                      </a:r>
                      <a:endParaRPr lang="en-GB" sz="1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dirty="0">
                          <a:effectLst/>
                          <a:latin typeface="Calibri" panose="020F0502020204030204" pitchFamily="34" charset="0"/>
                        </a:rPr>
                        <a:t> </a:t>
                      </a:r>
                      <a:endParaRPr lang="en-GB" sz="1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dirty="0">
                          <a:effectLst/>
                          <a:latin typeface="Calibri" panose="020F0502020204030204" pitchFamily="34" charset="0"/>
                        </a:rPr>
                        <a:t> </a:t>
                      </a:r>
                      <a:endParaRPr lang="en-GB" sz="1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a:effectLst/>
                          <a:latin typeface="Calibri" panose="020F0502020204030204" pitchFamily="34" charset="0"/>
                        </a:rPr>
                        <a:t> </a:t>
                      </a:r>
                      <a:endParaRPr lang="en-GB" sz="1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dirty="0">
                          <a:effectLst/>
                          <a:latin typeface="Calibri" panose="020F0502020204030204" pitchFamily="34" charset="0"/>
                        </a:rPr>
                        <a:t>MSI 1</a:t>
                      </a:r>
                      <a:endParaRPr lang="en-GB" sz="1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dirty="0">
                          <a:effectLst/>
                          <a:latin typeface="Calibri" panose="020F0502020204030204" pitchFamily="34" charset="0"/>
                        </a:rPr>
                        <a:t>3</a:t>
                      </a:r>
                      <a:endParaRPr lang="en-GB" sz="1400"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248613026"/>
                  </a:ext>
                </a:extLst>
              </a:tr>
              <a:tr h="606542">
                <a:tc>
                  <a:txBody>
                    <a:bodyPr/>
                    <a:lstStyle/>
                    <a:p>
                      <a:pPr algn="ctr"/>
                      <a:r>
                        <a:rPr lang="en-GB" sz="1400" dirty="0">
                          <a:effectLst/>
                          <a:latin typeface="Calibri" panose="020F0502020204030204" pitchFamily="34" charset="0"/>
                        </a:rPr>
                        <a:t>Totals</a:t>
                      </a:r>
                      <a:endParaRPr lang="en-GB" sz="14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a:effectLst/>
                          <a:latin typeface="Calibri" panose="020F0502020204030204" pitchFamily="34" charset="0"/>
                        </a:rPr>
                        <a:t> </a:t>
                      </a:r>
                      <a:endParaRPr lang="en-GB" sz="1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a:effectLst/>
                          <a:latin typeface="Calibri" panose="020F0502020204030204" pitchFamily="34" charset="0"/>
                        </a:rPr>
                        <a:t> </a:t>
                      </a:r>
                      <a:endParaRPr lang="en-GB" sz="1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a:effectLst/>
                          <a:latin typeface="Calibri" panose="020F0502020204030204" pitchFamily="34" charset="0"/>
                        </a:rPr>
                        <a:t> </a:t>
                      </a:r>
                      <a:endParaRPr lang="en-GB" sz="1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a:effectLst/>
                          <a:latin typeface="Calibri" panose="020F0502020204030204" pitchFamily="34" charset="0"/>
                        </a:rPr>
                        <a:t> </a:t>
                      </a:r>
                      <a:endParaRPr lang="en-GB" sz="1400">
                        <a:effectLst/>
                        <a:latin typeface="Calibri" panose="020F0502020204030204" pitchFamily="34" charset="0"/>
                        <a:ea typeface="Times New Roman" panose="02020603050405020304" pitchFamily="18" charset="0"/>
                      </a:endParaRPr>
                    </a:p>
                  </a:txBody>
                  <a:tcPr marL="68580" marR="68580" marT="0" marB="0" anchor="ctr"/>
                </a:tc>
                <a:tc>
                  <a:txBody>
                    <a:bodyPr/>
                    <a:lstStyle/>
                    <a:p>
                      <a:pPr algn="ctr"/>
                      <a:r>
                        <a:rPr lang="en-GB" sz="1400" dirty="0">
                          <a:effectLst/>
                          <a:latin typeface="Calibri" panose="020F0502020204030204" pitchFamily="34" charset="0"/>
                        </a:rPr>
                        <a:t>12</a:t>
                      </a:r>
                      <a:endParaRPr lang="en-GB" sz="1400"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801361718"/>
                  </a:ext>
                </a:extLst>
              </a:tr>
            </a:tbl>
          </a:graphicData>
        </a:graphic>
      </p:graphicFrame>
    </p:spTree>
    <p:extLst>
      <p:ext uri="{BB962C8B-B14F-4D97-AF65-F5344CB8AC3E}">
        <p14:creationId xmlns:p14="http://schemas.microsoft.com/office/powerpoint/2010/main" val="310402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4930" y="2719999"/>
            <a:ext cx="4040372" cy="471938"/>
          </a:xfrm>
        </p:spPr>
        <p:txBody>
          <a:bodyPr>
            <a:normAutofit fontScale="90000"/>
          </a:bodyPr>
          <a:lstStyle/>
          <a:p>
            <a:r>
              <a:rPr lang="en-GB" sz="3600" b="1" dirty="0">
                <a:solidFill>
                  <a:srgbClr val="01728D"/>
                </a:solidFill>
                <a:latin typeface="Calibri" panose="020F0502020204030204" pitchFamily="34" charset="0"/>
                <a:ea typeface="+mn-ea"/>
                <a:cs typeface="+mn-cs"/>
              </a:rPr>
              <a:t>Progress in scale-up of the MSI by country, </a:t>
            </a:r>
            <a:br>
              <a:rPr lang="en-GB" sz="3600" b="1" dirty="0">
                <a:solidFill>
                  <a:srgbClr val="01728D"/>
                </a:solidFill>
                <a:latin typeface="Calibri" panose="020F0502020204030204" pitchFamily="34" charset="0"/>
                <a:ea typeface="+mn-ea"/>
                <a:cs typeface="+mn-cs"/>
              </a:rPr>
            </a:br>
            <a:r>
              <a:rPr lang="en-GB" sz="3600" b="1" dirty="0">
                <a:solidFill>
                  <a:srgbClr val="01728D"/>
                </a:solidFill>
                <a:latin typeface="Calibri" panose="020F0502020204030204" pitchFamily="34" charset="0"/>
                <a:ea typeface="+mn-ea"/>
                <a:cs typeface="+mn-cs"/>
              </a:rPr>
              <a:t>district group and </a:t>
            </a:r>
            <a:br>
              <a:rPr lang="en-GB" sz="3600" b="1" dirty="0">
                <a:solidFill>
                  <a:srgbClr val="01728D"/>
                </a:solidFill>
                <a:latin typeface="Calibri" panose="020F0502020204030204" pitchFamily="34" charset="0"/>
                <a:ea typeface="+mn-ea"/>
                <a:cs typeface="+mn-cs"/>
              </a:rPr>
            </a:br>
            <a:r>
              <a:rPr lang="en-GB" sz="3600" b="1" dirty="0">
                <a:solidFill>
                  <a:srgbClr val="01728D"/>
                </a:solidFill>
                <a:latin typeface="Calibri" panose="020F0502020204030204" pitchFamily="34" charset="0"/>
                <a:ea typeface="+mn-ea"/>
                <a:cs typeface="+mn-cs"/>
              </a:rPr>
              <a:t>project year </a:t>
            </a:r>
            <a:br>
              <a:rPr lang="en-GB" sz="3200" b="1" dirty="0">
                <a:solidFill>
                  <a:srgbClr val="01728D"/>
                </a:solidFill>
                <a:latin typeface="+mn-lt"/>
                <a:ea typeface="+mn-ea"/>
                <a:cs typeface="+mn-cs"/>
              </a:rPr>
            </a:br>
            <a:endParaRPr lang="en-GB" sz="3200" b="1" dirty="0">
              <a:solidFill>
                <a:srgbClr val="01728D"/>
              </a:solidFill>
              <a:latin typeface="+mn-lt"/>
              <a:ea typeface="+mn-ea"/>
              <a:cs typeface="+mn-cs"/>
            </a:endParaRPr>
          </a:p>
        </p:txBody>
      </p:sp>
      <p:graphicFrame>
        <p:nvGraphicFramePr>
          <p:cNvPr id="5" name="Content Placeholder 4">
            <a:extLst>
              <a:ext uri="{FF2B5EF4-FFF2-40B4-BE49-F238E27FC236}">
                <a16:creationId xmlns:a16="http://schemas.microsoft.com/office/drawing/2014/main" id="{2BDAD66B-B2C8-66F2-4248-D95873373C9C}"/>
              </a:ext>
            </a:extLst>
          </p:cNvPr>
          <p:cNvGraphicFramePr>
            <a:graphicFrameLocks noGrp="1"/>
          </p:cNvGraphicFramePr>
          <p:nvPr>
            <p:ph idx="1"/>
            <p:extLst>
              <p:ext uri="{D42A27DB-BD31-4B8C-83A1-F6EECF244321}">
                <p14:modId xmlns:p14="http://schemas.microsoft.com/office/powerpoint/2010/main" val="4158289114"/>
              </p:ext>
            </p:extLst>
          </p:nvPr>
        </p:nvGraphicFramePr>
        <p:xfrm>
          <a:off x="769707" y="94490"/>
          <a:ext cx="6588022" cy="6667901"/>
        </p:xfrm>
        <a:graphic>
          <a:graphicData uri="http://schemas.openxmlformats.org/drawingml/2006/table">
            <a:tbl>
              <a:tblPr/>
              <a:tblGrid>
                <a:gridCol w="951433">
                  <a:extLst>
                    <a:ext uri="{9D8B030D-6E8A-4147-A177-3AD203B41FA5}">
                      <a16:colId xmlns:a16="http://schemas.microsoft.com/office/drawing/2014/main" val="4080414643"/>
                    </a:ext>
                  </a:extLst>
                </a:gridCol>
                <a:gridCol w="775085">
                  <a:extLst>
                    <a:ext uri="{9D8B030D-6E8A-4147-A177-3AD203B41FA5}">
                      <a16:colId xmlns:a16="http://schemas.microsoft.com/office/drawing/2014/main" val="121594772"/>
                    </a:ext>
                  </a:extLst>
                </a:gridCol>
                <a:gridCol w="954127">
                  <a:extLst>
                    <a:ext uri="{9D8B030D-6E8A-4147-A177-3AD203B41FA5}">
                      <a16:colId xmlns:a16="http://schemas.microsoft.com/office/drawing/2014/main" val="1382234407"/>
                    </a:ext>
                  </a:extLst>
                </a:gridCol>
                <a:gridCol w="988203">
                  <a:extLst>
                    <a:ext uri="{9D8B030D-6E8A-4147-A177-3AD203B41FA5}">
                      <a16:colId xmlns:a16="http://schemas.microsoft.com/office/drawing/2014/main" val="12457259"/>
                    </a:ext>
                  </a:extLst>
                </a:gridCol>
                <a:gridCol w="806465">
                  <a:extLst>
                    <a:ext uri="{9D8B030D-6E8A-4147-A177-3AD203B41FA5}">
                      <a16:colId xmlns:a16="http://schemas.microsoft.com/office/drawing/2014/main" val="3357760391"/>
                    </a:ext>
                  </a:extLst>
                </a:gridCol>
                <a:gridCol w="954127">
                  <a:extLst>
                    <a:ext uri="{9D8B030D-6E8A-4147-A177-3AD203B41FA5}">
                      <a16:colId xmlns:a16="http://schemas.microsoft.com/office/drawing/2014/main" val="1720297051"/>
                    </a:ext>
                  </a:extLst>
                </a:gridCol>
                <a:gridCol w="1158582">
                  <a:extLst>
                    <a:ext uri="{9D8B030D-6E8A-4147-A177-3AD203B41FA5}">
                      <a16:colId xmlns:a16="http://schemas.microsoft.com/office/drawing/2014/main" val="3746751692"/>
                    </a:ext>
                  </a:extLst>
                </a:gridCol>
              </a:tblGrid>
              <a:tr h="736145">
                <a:tc>
                  <a:txBody>
                    <a:bodyPr/>
                    <a:lstStyle/>
                    <a:p>
                      <a:pPr algn="ctr" rtl="0" fontAlgn="base"/>
                      <a:r>
                        <a:rPr lang="en-GB" sz="1400" b="1" i="0" dirty="0">
                          <a:solidFill>
                            <a:srgbClr val="FFFFFF"/>
                          </a:solidFill>
                          <a:effectLst/>
                          <a:latin typeface="Calibri" panose="020F0502020204030204" pitchFamily="34" charset="0"/>
                        </a:rPr>
                        <a:t>District group/</a:t>
                      </a:r>
                      <a:r>
                        <a:rPr lang="en-GB" sz="1400" b="0" i="0" dirty="0">
                          <a:solidFill>
                            <a:srgbClr val="FFFFFF"/>
                          </a:solidFill>
                          <a:effectLst/>
                          <a:latin typeface="WordVisiCarriageReturn_MSFontService"/>
                        </a:rPr>
                        <a:t> </a:t>
                      </a:r>
                      <a:br>
                        <a:rPr lang="en-GB" sz="1400" b="0" i="0" dirty="0">
                          <a:solidFill>
                            <a:srgbClr val="FFFFFF"/>
                          </a:solidFill>
                          <a:effectLst/>
                          <a:latin typeface="WordVisiCarriageReturn_MSFontService"/>
                        </a:rPr>
                      </a:br>
                      <a:r>
                        <a:rPr lang="en-GB" sz="1400" b="1" i="0" dirty="0">
                          <a:solidFill>
                            <a:srgbClr val="FFFFFF"/>
                          </a:solidFill>
                          <a:effectLst/>
                          <a:latin typeface="Calibri" panose="020F0502020204030204" pitchFamily="34" charset="0"/>
                        </a:rPr>
                        <a:t>county</a:t>
                      </a:r>
                      <a:r>
                        <a:rPr lang="en-GB" sz="1400" b="0" i="0" dirty="0">
                          <a:solidFill>
                            <a:srgbClr val="FFFFFF"/>
                          </a:solidFill>
                          <a:effectLst/>
                          <a:latin typeface="Calibri" panose="020F0502020204030204" pitchFamily="34" charset="0"/>
                        </a:rPr>
                        <a:t> </a:t>
                      </a:r>
                      <a:endParaRPr lang="en-GB" sz="14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gridSpan="4">
                  <a:txBody>
                    <a:bodyPr/>
                    <a:lstStyle/>
                    <a:p>
                      <a:pPr algn="ctr" rtl="0" fontAlgn="base"/>
                      <a:r>
                        <a:rPr lang="en-GB" sz="1400" b="1" i="0" dirty="0">
                          <a:solidFill>
                            <a:srgbClr val="FFFFFF"/>
                          </a:solidFill>
                          <a:effectLst/>
                          <a:latin typeface="Calibri" panose="020F0502020204030204" pitchFamily="34" charset="0"/>
                        </a:rPr>
                        <a:t> </a:t>
                      </a:r>
                    </a:p>
                    <a:p>
                      <a:pPr algn="ctr" rtl="0" fontAlgn="base"/>
                      <a:r>
                        <a:rPr lang="en-GB" sz="1400" b="1" i="0" dirty="0">
                          <a:solidFill>
                            <a:srgbClr val="FFFFFF"/>
                          </a:solidFill>
                          <a:effectLst/>
                          <a:latin typeface="Calibri" panose="020F0502020204030204" pitchFamily="34" charset="0"/>
                        </a:rPr>
                        <a:t>Implementation stage</a:t>
                      </a:r>
                      <a:r>
                        <a:rPr lang="en-GB" sz="1400" b="0" i="0" dirty="0">
                          <a:solidFill>
                            <a:srgbClr val="FFFFFF"/>
                          </a:solidFill>
                          <a:effectLst/>
                          <a:latin typeface="Calibri" panose="020F0502020204030204" pitchFamily="34" charset="0"/>
                        </a:rPr>
                        <a:t> </a:t>
                      </a:r>
                      <a:endParaRPr lang="en-GB" sz="14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ase"/>
                      <a:r>
                        <a:rPr lang="en-GB" sz="1400" b="1" i="0" dirty="0">
                          <a:solidFill>
                            <a:srgbClr val="FFFFFF"/>
                          </a:solidFill>
                          <a:effectLst/>
                          <a:latin typeface="Calibri" panose="020F0502020204030204" pitchFamily="34" charset="0"/>
                        </a:rPr>
                        <a:t> </a:t>
                      </a:r>
                    </a:p>
                    <a:p>
                      <a:pPr algn="ctr" rtl="0" fontAlgn="base"/>
                      <a:r>
                        <a:rPr lang="en-GB" sz="1400" b="1" i="0" dirty="0">
                          <a:solidFill>
                            <a:srgbClr val="FFFFFF"/>
                          </a:solidFill>
                          <a:effectLst/>
                          <a:latin typeface="Calibri" panose="020F0502020204030204" pitchFamily="34" charset="0"/>
                        </a:rPr>
                        <a:t>#Districts</a:t>
                      </a:r>
                      <a:r>
                        <a:rPr lang="en-GB" sz="1400" b="0" i="0" dirty="0">
                          <a:solidFill>
                            <a:srgbClr val="FFFFFF"/>
                          </a:solidFill>
                          <a:effectLst/>
                          <a:latin typeface="Calibri" panose="020F0502020204030204" pitchFamily="34" charset="0"/>
                        </a:rPr>
                        <a:t> </a:t>
                      </a:r>
                      <a:endParaRPr lang="en-GB" sz="14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ctr" rtl="0" fontAlgn="base"/>
                      <a:r>
                        <a:rPr lang="en-GB" sz="1400" b="1" i="0" dirty="0">
                          <a:solidFill>
                            <a:srgbClr val="FFFFFF"/>
                          </a:solidFill>
                          <a:effectLst/>
                          <a:latin typeface="Calibri" panose="020F0502020204030204" pitchFamily="34" charset="0"/>
                        </a:rPr>
                        <a:t> </a:t>
                      </a:r>
                    </a:p>
                    <a:p>
                      <a:pPr algn="ctr" rtl="0" fontAlgn="base"/>
                      <a:r>
                        <a:rPr lang="en-GB" sz="1400" b="1" i="0" dirty="0">
                          <a:solidFill>
                            <a:srgbClr val="FFFFFF"/>
                          </a:solidFill>
                          <a:effectLst/>
                          <a:latin typeface="Calibri" panose="020F0502020204030204" pitchFamily="34" charset="0"/>
                        </a:rPr>
                        <a:t>#MSI cycles</a:t>
                      </a:r>
                      <a:r>
                        <a:rPr lang="en-GB" sz="1400" b="0" i="0" dirty="0">
                          <a:solidFill>
                            <a:srgbClr val="FFFFFF"/>
                          </a:solidFill>
                          <a:effectLst/>
                          <a:latin typeface="Calibri" panose="020F0502020204030204" pitchFamily="34" charset="0"/>
                        </a:rPr>
                        <a:t> </a:t>
                      </a:r>
                      <a:endParaRPr lang="en-GB" sz="14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extLst>
                  <a:ext uri="{0D108BD9-81ED-4DB2-BD59-A6C34878D82A}">
                    <a16:rowId xmlns:a16="http://schemas.microsoft.com/office/drawing/2014/main" val="2410842810"/>
                  </a:ext>
                </a:extLst>
              </a:tr>
              <a:tr h="446567">
                <a:tc>
                  <a:txBody>
                    <a:bodyPr/>
                    <a:lstStyle/>
                    <a:p>
                      <a:pPr algn="ctr" rtl="0" fontAlgn="base"/>
                      <a:r>
                        <a:rPr lang="en-GB" sz="1300" b="0" i="0" dirty="0">
                          <a:solidFill>
                            <a:srgbClr val="000000"/>
                          </a:solidFill>
                          <a:effectLst/>
                          <a:latin typeface="Calibri" panose="020F0502020204030204" pitchFamily="34" charset="0"/>
                        </a:rPr>
                        <a:t>Project Year </a:t>
                      </a:r>
                      <a:endParaRPr lang="en-GB" sz="13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PY2 - 2018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PY3 - 2019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PY4 -2020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dirty="0">
                          <a:solidFill>
                            <a:srgbClr val="000000"/>
                          </a:solidFill>
                          <a:effectLst/>
                          <a:latin typeface="Calibri" panose="020F0502020204030204" pitchFamily="34" charset="0"/>
                        </a:rPr>
                        <a:t>PY5 - 2021 </a:t>
                      </a:r>
                      <a:endParaRPr lang="en-GB" sz="13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l" rtl="0" fontAlgn="base"/>
                      <a:r>
                        <a:rPr lang="en-GB" sz="1200" b="0" i="0">
                          <a:solidFill>
                            <a:srgbClr val="000000"/>
                          </a:solidFill>
                          <a:effectLst/>
                          <a:latin typeface="Calibri" panose="020F0502020204030204" pitchFamily="34" charset="0"/>
                        </a:rPr>
                        <a:t>  </a:t>
                      </a:r>
                      <a:endParaRPr lang="en-GB" sz="12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ase"/>
                      <a:r>
                        <a:rPr lang="en-GB" sz="1200" b="0" i="0">
                          <a:solidFill>
                            <a:srgbClr val="000000"/>
                          </a:solidFill>
                          <a:effectLst/>
                          <a:latin typeface="Calibri" panose="020F0502020204030204" pitchFamily="34" charset="0"/>
                        </a:rPr>
                        <a:t>  </a:t>
                      </a:r>
                      <a:endParaRPr lang="en-GB" sz="12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2354915"/>
                  </a:ext>
                </a:extLst>
              </a:tr>
              <a:tr h="285690">
                <a:tc>
                  <a:txBody>
                    <a:bodyPr/>
                    <a:lstStyle/>
                    <a:p>
                      <a:pPr algn="ctr" rtl="0" fontAlgn="base"/>
                      <a:r>
                        <a:rPr lang="en-GB" sz="1400" b="1" i="0" dirty="0">
                          <a:solidFill>
                            <a:srgbClr val="FFFFFF"/>
                          </a:solidFill>
                          <a:effectLst/>
                          <a:latin typeface="Calibri" panose="020F0502020204030204" pitchFamily="34" charset="0"/>
                        </a:rPr>
                        <a:t>Ghana</a:t>
                      </a:r>
                      <a:r>
                        <a:rPr lang="en-GB" sz="1400" b="0" i="0" dirty="0">
                          <a:solidFill>
                            <a:srgbClr val="FFFFFF"/>
                          </a:solidFill>
                          <a:effectLst/>
                          <a:latin typeface="Calibri" panose="020F0502020204030204" pitchFamily="34" charset="0"/>
                        </a:rPr>
                        <a:t> </a:t>
                      </a:r>
                      <a:endParaRPr lang="en-GB" sz="14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extLst>
                  <a:ext uri="{0D108BD9-81ED-4DB2-BD59-A6C34878D82A}">
                    <a16:rowId xmlns:a16="http://schemas.microsoft.com/office/drawing/2014/main" val="4042332842"/>
                  </a:ext>
                </a:extLst>
              </a:tr>
              <a:tr h="539276">
                <a:tc>
                  <a:txBody>
                    <a:bodyPr/>
                    <a:lstStyle/>
                    <a:p>
                      <a:pPr algn="ctr" rtl="0" fontAlgn="base"/>
                      <a:r>
                        <a:rPr lang="en-GB" sz="1300" b="0" i="0">
                          <a:solidFill>
                            <a:srgbClr val="000000"/>
                          </a:solidFill>
                          <a:effectLst/>
                          <a:latin typeface="Calibri" panose="020F0502020204030204" pitchFamily="34" charset="0"/>
                        </a:rPr>
                        <a:t>DG1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MSI1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MSI2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 2 cont’d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 2 cont’d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2 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7088215"/>
                  </a:ext>
                </a:extLst>
              </a:tr>
              <a:tr h="386804">
                <a:tc>
                  <a:txBody>
                    <a:bodyPr/>
                    <a:lstStyle/>
                    <a:p>
                      <a:pPr algn="ctr" rtl="0" fontAlgn="base"/>
                      <a:r>
                        <a:rPr lang="en-GB" sz="1300" b="0" i="0">
                          <a:solidFill>
                            <a:srgbClr val="000000"/>
                          </a:solidFill>
                          <a:effectLst/>
                          <a:latin typeface="Calibri" panose="020F0502020204030204" pitchFamily="34" charset="0"/>
                        </a:rPr>
                        <a:t>DG2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MSI1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MIS1 cont’d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MSI2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2 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268447"/>
                  </a:ext>
                </a:extLst>
              </a:tr>
              <a:tr h="253514">
                <a:tc>
                  <a:txBody>
                    <a:bodyPr/>
                    <a:lstStyle/>
                    <a:p>
                      <a:pPr algn="ctr" rtl="0" fontAlgn="base"/>
                      <a:r>
                        <a:rPr lang="en-GB" sz="1300" b="0" i="0">
                          <a:solidFill>
                            <a:srgbClr val="000000"/>
                          </a:solidFill>
                          <a:effectLst/>
                          <a:latin typeface="Calibri" panose="020F0502020204030204" pitchFamily="34" charset="0"/>
                        </a:rPr>
                        <a:t>DG3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MSI1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dirty="0">
                          <a:solidFill>
                            <a:srgbClr val="000000"/>
                          </a:solidFill>
                          <a:effectLst/>
                          <a:latin typeface="Calibri" panose="020F0502020204030204" pitchFamily="34" charset="0"/>
                        </a:rPr>
                        <a:t>1 </a:t>
                      </a:r>
                      <a:endParaRPr lang="en-GB" sz="13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213877"/>
                  </a:ext>
                </a:extLst>
              </a:tr>
              <a:tr h="386804">
                <a:tc>
                  <a:txBody>
                    <a:bodyPr/>
                    <a:lstStyle/>
                    <a:p>
                      <a:pPr algn="ctr" rtl="0" fontAlgn="base"/>
                      <a:r>
                        <a:rPr lang="en-GB" sz="1400" b="1" i="0" dirty="0">
                          <a:solidFill>
                            <a:srgbClr val="FFFFFF"/>
                          </a:solidFill>
                          <a:effectLst/>
                          <a:latin typeface="Calibri" panose="020F0502020204030204" pitchFamily="34" charset="0"/>
                        </a:rPr>
                        <a:t>Uganda</a:t>
                      </a:r>
                      <a:r>
                        <a:rPr lang="en-GB" sz="1400" b="0" i="0" dirty="0">
                          <a:solidFill>
                            <a:srgbClr val="FFFFFF"/>
                          </a:solidFill>
                          <a:effectLst/>
                          <a:latin typeface="Calibri" panose="020F0502020204030204" pitchFamily="34" charset="0"/>
                        </a:rPr>
                        <a:t> </a:t>
                      </a:r>
                      <a:endParaRPr lang="en-GB" sz="14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1" i="0">
                          <a:solidFill>
                            <a:srgbClr val="FFFFFF"/>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1" i="0">
                          <a:solidFill>
                            <a:srgbClr val="FFFFFF"/>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1" i="0">
                          <a:solidFill>
                            <a:srgbClr val="FFFFFF"/>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1" i="0">
                          <a:solidFill>
                            <a:srgbClr val="FFFFFF"/>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1" i="0">
                          <a:solidFill>
                            <a:srgbClr val="FFFFFF"/>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1" i="0">
                          <a:solidFill>
                            <a:srgbClr val="FFFFFF"/>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extLst>
                  <a:ext uri="{0D108BD9-81ED-4DB2-BD59-A6C34878D82A}">
                    <a16:rowId xmlns:a16="http://schemas.microsoft.com/office/drawing/2014/main" val="3016518998"/>
                  </a:ext>
                </a:extLst>
              </a:tr>
              <a:tr h="539276">
                <a:tc>
                  <a:txBody>
                    <a:bodyPr/>
                    <a:lstStyle/>
                    <a:p>
                      <a:pPr algn="ctr" rtl="0" fontAlgn="base"/>
                      <a:r>
                        <a:rPr lang="en-GB" sz="1300" b="0" i="0">
                          <a:solidFill>
                            <a:srgbClr val="000000"/>
                          </a:solidFill>
                          <a:effectLst/>
                          <a:latin typeface="Calibri" panose="020F0502020204030204" pitchFamily="34" charset="0"/>
                        </a:rPr>
                        <a:t>DG1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MSI1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MSI2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MSI3 cont’d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6933735"/>
                  </a:ext>
                </a:extLst>
              </a:tr>
              <a:tr h="539276">
                <a:tc>
                  <a:txBody>
                    <a:bodyPr/>
                    <a:lstStyle/>
                    <a:p>
                      <a:pPr algn="ctr" rtl="0" fontAlgn="base"/>
                      <a:r>
                        <a:rPr lang="en-GB" sz="1300" b="0" i="0">
                          <a:solidFill>
                            <a:srgbClr val="000000"/>
                          </a:solidFill>
                          <a:effectLst/>
                          <a:latin typeface="Calibri" panose="020F0502020204030204" pitchFamily="34" charset="0"/>
                        </a:rPr>
                        <a:t>DG2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MSI1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MSI2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MSI2 cont’d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2 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7982971"/>
                  </a:ext>
                </a:extLst>
              </a:tr>
              <a:tr h="539276">
                <a:tc>
                  <a:txBody>
                    <a:bodyPr/>
                    <a:lstStyle/>
                    <a:p>
                      <a:pPr algn="ctr" rtl="0" fontAlgn="base"/>
                      <a:r>
                        <a:rPr lang="en-GB" sz="1300" b="0" i="0">
                          <a:solidFill>
                            <a:srgbClr val="000000"/>
                          </a:solidFill>
                          <a:effectLst/>
                          <a:latin typeface="Calibri" panose="020F0502020204030204" pitchFamily="34" charset="0"/>
                        </a:rPr>
                        <a:t>DG3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MSI1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MSI1 cont’d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dirty="0">
                          <a:solidFill>
                            <a:srgbClr val="000000"/>
                          </a:solidFill>
                          <a:effectLst/>
                          <a:latin typeface="Calibri" panose="020F0502020204030204" pitchFamily="34" charset="0"/>
                        </a:rPr>
                        <a:t>1 </a:t>
                      </a:r>
                      <a:endParaRPr lang="en-GB" sz="13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7890272"/>
                  </a:ext>
                </a:extLst>
              </a:tr>
              <a:tr h="386804">
                <a:tc>
                  <a:txBody>
                    <a:bodyPr/>
                    <a:lstStyle/>
                    <a:p>
                      <a:pPr algn="l" rtl="0" fontAlgn="base"/>
                      <a:r>
                        <a:rPr lang="en-GB" sz="1400" b="1" i="0" dirty="0">
                          <a:solidFill>
                            <a:srgbClr val="FFFFFF"/>
                          </a:solidFill>
                          <a:effectLst/>
                          <a:latin typeface="Calibri" panose="020F0502020204030204" pitchFamily="34" charset="0"/>
                        </a:rPr>
                        <a:t>Malawi</a:t>
                      </a:r>
                      <a:r>
                        <a:rPr lang="en-GB" sz="1400" b="0" i="0" dirty="0">
                          <a:solidFill>
                            <a:srgbClr val="FFFFFF"/>
                          </a:solidFill>
                          <a:effectLst/>
                          <a:latin typeface="Calibri" panose="020F0502020204030204" pitchFamily="34" charset="0"/>
                        </a:rPr>
                        <a:t> </a:t>
                      </a:r>
                      <a:endParaRPr lang="en-GB" sz="14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1" i="0">
                          <a:solidFill>
                            <a:srgbClr val="FFFFFF"/>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1" i="0">
                          <a:solidFill>
                            <a:srgbClr val="FFFFFF"/>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1" i="0">
                          <a:solidFill>
                            <a:srgbClr val="FFFFFF"/>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1" i="0">
                          <a:solidFill>
                            <a:srgbClr val="FFFFFF"/>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1" i="0">
                          <a:solidFill>
                            <a:srgbClr val="FFFFFF"/>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l" rtl="0" fontAlgn="base"/>
                      <a:r>
                        <a:rPr lang="en-GB" sz="1200" b="1" i="0">
                          <a:solidFill>
                            <a:srgbClr val="FFFFFF"/>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extLst>
                  <a:ext uri="{0D108BD9-81ED-4DB2-BD59-A6C34878D82A}">
                    <a16:rowId xmlns:a16="http://schemas.microsoft.com/office/drawing/2014/main" val="61392283"/>
                  </a:ext>
                </a:extLst>
              </a:tr>
              <a:tr h="539276">
                <a:tc>
                  <a:txBody>
                    <a:bodyPr/>
                    <a:lstStyle/>
                    <a:p>
                      <a:pPr algn="ctr" rtl="0" fontAlgn="base"/>
                      <a:r>
                        <a:rPr lang="en-GB" sz="1300" b="0" i="0">
                          <a:solidFill>
                            <a:srgbClr val="000000"/>
                          </a:solidFill>
                          <a:effectLst/>
                          <a:latin typeface="Calibri" panose="020F0502020204030204" pitchFamily="34" charset="0"/>
                        </a:rPr>
                        <a:t>DG1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MSI1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MSI2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MSI2 cont’d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MSI2 cont’d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dirty="0">
                          <a:solidFill>
                            <a:srgbClr val="000000"/>
                          </a:solidFill>
                          <a:effectLst/>
                          <a:latin typeface="Calibri" panose="020F0502020204030204" pitchFamily="34" charset="0"/>
                        </a:rPr>
                        <a:t>2 </a:t>
                      </a:r>
                      <a:endParaRPr lang="en-GB" sz="13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3683596"/>
                  </a:ext>
                </a:extLst>
              </a:tr>
              <a:tr h="539276">
                <a:tc>
                  <a:txBody>
                    <a:bodyPr/>
                    <a:lstStyle/>
                    <a:p>
                      <a:pPr algn="ctr" rtl="0" fontAlgn="base"/>
                      <a:r>
                        <a:rPr lang="en-GB" sz="1300" b="0" i="0">
                          <a:solidFill>
                            <a:srgbClr val="000000"/>
                          </a:solidFill>
                          <a:effectLst/>
                          <a:latin typeface="Calibri" panose="020F0502020204030204" pitchFamily="34" charset="0"/>
                        </a:rPr>
                        <a:t>DG2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MSI1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 1 cont’d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 1 cont’d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1 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1986065"/>
                  </a:ext>
                </a:extLst>
              </a:tr>
              <a:tr h="253514">
                <a:tc>
                  <a:txBody>
                    <a:bodyPr/>
                    <a:lstStyle/>
                    <a:p>
                      <a:pPr algn="ctr" rtl="0" fontAlgn="base"/>
                      <a:r>
                        <a:rPr lang="en-GB" sz="1300" b="0" i="0">
                          <a:solidFill>
                            <a:srgbClr val="000000"/>
                          </a:solidFill>
                          <a:effectLst/>
                          <a:latin typeface="Calibri" panose="020F0502020204030204" pitchFamily="34" charset="0"/>
                        </a:rPr>
                        <a:t>DG3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 </a:t>
                      </a: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MSI1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300" b="0" i="0">
                          <a:solidFill>
                            <a:srgbClr val="000000"/>
                          </a:solidFill>
                          <a:effectLst/>
                          <a:latin typeface="Calibri" panose="020F0502020204030204" pitchFamily="34" charset="0"/>
                        </a:rPr>
                        <a:t>3 </a:t>
                      </a:r>
                      <a:endParaRPr lang="en-GB" sz="13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en-GB" sz="1300" b="0" i="0" dirty="0">
                          <a:solidFill>
                            <a:srgbClr val="000000"/>
                          </a:solidFill>
                          <a:effectLst/>
                          <a:latin typeface="Calibri" panose="020F0502020204030204" pitchFamily="34" charset="0"/>
                        </a:rPr>
                        <a:t>1 </a:t>
                      </a:r>
                      <a:endParaRPr lang="en-GB" sz="13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1309407"/>
                  </a:ext>
                </a:extLst>
              </a:tr>
              <a:tr h="285690">
                <a:tc>
                  <a:txBody>
                    <a:bodyPr/>
                    <a:lstStyle/>
                    <a:p>
                      <a:pPr algn="ctr" rtl="0" fontAlgn="base"/>
                      <a:r>
                        <a:rPr lang="en-GB" sz="1400" b="1" i="0">
                          <a:solidFill>
                            <a:srgbClr val="FFFFFF"/>
                          </a:solidFill>
                          <a:effectLst/>
                          <a:latin typeface="Calibri" panose="020F0502020204030204" pitchFamily="34" charset="0"/>
                        </a:rPr>
                        <a:t>Totals</a:t>
                      </a:r>
                      <a:r>
                        <a:rPr lang="en-GB" sz="1400" b="0" i="0">
                          <a:solidFill>
                            <a:srgbClr val="FFFFFF"/>
                          </a:solidFill>
                          <a:effectLst/>
                          <a:latin typeface="Calibri" panose="020F0502020204030204" pitchFamily="34" charset="0"/>
                        </a:rPr>
                        <a:t> </a:t>
                      </a:r>
                      <a:endParaRPr lang="en-GB" sz="14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ctr" rtl="0" fontAlgn="base"/>
                      <a:r>
                        <a:rPr lang="en-GB" sz="1400" b="1" i="0">
                          <a:solidFill>
                            <a:srgbClr val="FFFFFF"/>
                          </a:solidFill>
                          <a:effectLst/>
                          <a:latin typeface="Calibri" panose="020F0502020204030204" pitchFamily="34" charset="0"/>
                        </a:rPr>
                        <a:t>3</a:t>
                      </a:r>
                      <a:r>
                        <a:rPr lang="en-GB" sz="1400" b="0" i="0">
                          <a:solidFill>
                            <a:srgbClr val="FFFFFF"/>
                          </a:solidFill>
                          <a:effectLst/>
                          <a:latin typeface="Calibri" panose="020F0502020204030204" pitchFamily="34" charset="0"/>
                        </a:rPr>
                        <a:t> </a:t>
                      </a:r>
                      <a:endParaRPr lang="en-GB" sz="14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ctr" rtl="0" fontAlgn="base"/>
                      <a:r>
                        <a:rPr lang="en-GB" sz="1400" b="1" i="0">
                          <a:solidFill>
                            <a:srgbClr val="FFFFFF"/>
                          </a:solidFill>
                          <a:effectLst/>
                          <a:latin typeface="Calibri" panose="020F0502020204030204" pitchFamily="34" charset="0"/>
                        </a:rPr>
                        <a:t>6</a:t>
                      </a:r>
                      <a:r>
                        <a:rPr lang="en-GB" sz="1400" b="0" i="0">
                          <a:solidFill>
                            <a:srgbClr val="FFFFFF"/>
                          </a:solidFill>
                          <a:effectLst/>
                          <a:latin typeface="Calibri" panose="020F0502020204030204" pitchFamily="34" charset="0"/>
                        </a:rPr>
                        <a:t> </a:t>
                      </a:r>
                      <a:endParaRPr lang="en-GB" sz="14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ctr" rtl="0" fontAlgn="base"/>
                      <a:r>
                        <a:rPr lang="en-GB" sz="1400" b="1" i="0">
                          <a:solidFill>
                            <a:srgbClr val="FFFFFF"/>
                          </a:solidFill>
                          <a:effectLst/>
                          <a:latin typeface="Calibri" panose="020F0502020204030204" pitchFamily="34" charset="0"/>
                        </a:rPr>
                        <a:t>7</a:t>
                      </a:r>
                      <a:r>
                        <a:rPr lang="en-GB" sz="1400" b="0" i="0">
                          <a:solidFill>
                            <a:srgbClr val="FFFFFF"/>
                          </a:solidFill>
                          <a:effectLst/>
                          <a:latin typeface="Calibri" panose="020F0502020204030204" pitchFamily="34" charset="0"/>
                        </a:rPr>
                        <a:t> </a:t>
                      </a:r>
                      <a:endParaRPr lang="en-GB" sz="14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ctr" rtl="0" fontAlgn="base"/>
                      <a:r>
                        <a:rPr lang="en-GB" sz="1400" b="1" i="0">
                          <a:solidFill>
                            <a:srgbClr val="FFFFFF"/>
                          </a:solidFill>
                          <a:effectLst/>
                          <a:latin typeface="Calibri" panose="020F0502020204030204" pitchFamily="34" charset="0"/>
                        </a:rPr>
                        <a:t>9</a:t>
                      </a:r>
                      <a:r>
                        <a:rPr lang="en-GB" sz="1400" b="0" i="0">
                          <a:solidFill>
                            <a:srgbClr val="FFFFFF"/>
                          </a:solidFill>
                          <a:effectLst/>
                          <a:latin typeface="Calibri" panose="020F0502020204030204" pitchFamily="34" charset="0"/>
                        </a:rPr>
                        <a:t> </a:t>
                      </a:r>
                      <a:endParaRPr lang="en-GB" sz="14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ctr" rtl="0" fontAlgn="base"/>
                      <a:r>
                        <a:rPr lang="en-GB" sz="1400" b="1" i="0">
                          <a:solidFill>
                            <a:srgbClr val="FFFFFF"/>
                          </a:solidFill>
                          <a:effectLst/>
                          <a:latin typeface="Calibri" panose="020F0502020204030204" pitchFamily="34" charset="0"/>
                        </a:rPr>
                        <a:t>27</a:t>
                      </a:r>
                      <a:r>
                        <a:rPr lang="en-GB" sz="1400" b="0" i="0">
                          <a:solidFill>
                            <a:srgbClr val="FFFFFF"/>
                          </a:solidFill>
                          <a:effectLst/>
                          <a:latin typeface="Calibri" panose="020F0502020204030204" pitchFamily="34" charset="0"/>
                        </a:rPr>
                        <a:t> </a:t>
                      </a:r>
                      <a:endParaRPr lang="en-GB" sz="1400" b="0" i="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tc>
                  <a:txBody>
                    <a:bodyPr/>
                    <a:lstStyle/>
                    <a:p>
                      <a:pPr algn="ctr" rtl="0" fontAlgn="base"/>
                      <a:r>
                        <a:rPr lang="en-GB" sz="1400" b="1" i="0" dirty="0">
                          <a:solidFill>
                            <a:srgbClr val="FFFFFF"/>
                          </a:solidFill>
                          <a:effectLst/>
                          <a:latin typeface="Calibri" panose="020F0502020204030204" pitchFamily="34" charset="0"/>
                        </a:rPr>
                        <a:t>15</a:t>
                      </a:r>
                      <a:r>
                        <a:rPr lang="en-GB" sz="1400" b="0" i="0" dirty="0">
                          <a:solidFill>
                            <a:srgbClr val="FFFFFF"/>
                          </a:solidFill>
                          <a:effectLst/>
                          <a:latin typeface="Calibri" panose="020F0502020204030204" pitchFamily="34" charset="0"/>
                        </a:rPr>
                        <a:t> </a:t>
                      </a:r>
                      <a:endParaRPr lang="en-GB" sz="1400" b="0" i="0" dirty="0">
                        <a:effectLst/>
                      </a:endParaRPr>
                    </a:p>
                  </a:txBody>
                  <a:tcPr marL="57276" marR="57276" marT="28638" marB="286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28D"/>
                    </a:solidFill>
                  </a:tcPr>
                </a:tc>
                <a:extLst>
                  <a:ext uri="{0D108BD9-81ED-4DB2-BD59-A6C34878D82A}">
                    <a16:rowId xmlns:a16="http://schemas.microsoft.com/office/drawing/2014/main" val="3648121183"/>
                  </a:ext>
                </a:extLst>
              </a:tr>
            </a:tbl>
          </a:graphicData>
        </a:graphic>
      </p:graphicFrame>
    </p:spTree>
    <p:extLst>
      <p:ext uri="{BB962C8B-B14F-4D97-AF65-F5344CB8AC3E}">
        <p14:creationId xmlns:p14="http://schemas.microsoft.com/office/powerpoint/2010/main" val="86018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03" y="605272"/>
            <a:ext cx="10972800" cy="1066800"/>
          </a:xfrm>
        </p:spPr>
        <p:txBody>
          <a:bodyPr>
            <a:normAutofit/>
          </a:bodyPr>
          <a:lstStyle/>
          <a:p>
            <a:r>
              <a:rPr lang="en-US" sz="3200" b="1" dirty="0">
                <a:solidFill>
                  <a:srgbClr val="01728D"/>
                </a:solidFill>
                <a:latin typeface="Calibri" panose="020F0502020204030204" pitchFamily="34" charset="0"/>
                <a:ea typeface="+mn-ea"/>
                <a:cs typeface="+mn-cs"/>
              </a:rPr>
              <a:t>PERFORM2Scale in Ghana</a:t>
            </a:r>
          </a:p>
        </p:txBody>
      </p:sp>
      <p:pic>
        <p:nvPicPr>
          <p:cNvPr id="7" name="Picture 6">
            <a:extLst>
              <a:ext uri="{FF2B5EF4-FFF2-40B4-BE49-F238E27FC236}">
                <a16:creationId xmlns:a16="http://schemas.microsoft.com/office/drawing/2014/main" id="{73A771E8-B5D9-4019-A759-5BFFAB7D78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7203" y="1824545"/>
            <a:ext cx="5407030" cy="4325112"/>
          </a:xfrm>
          <a:prstGeom prst="rect">
            <a:avLst/>
          </a:prstGeom>
          <a:noFill/>
          <a:ln>
            <a:noFill/>
          </a:ln>
        </p:spPr>
      </p:pic>
      <p:sp>
        <p:nvSpPr>
          <p:cNvPr id="9" name="TextBox 8">
            <a:extLst>
              <a:ext uri="{FF2B5EF4-FFF2-40B4-BE49-F238E27FC236}">
                <a16:creationId xmlns:a16="http://schemas.microsoft.com/office/drawing/2014/main" id="{02B15FA2-6387-4124-8F59-317C7409E161}"/>
              </a:ext>
            </a:extLst>
          </p:cNvPr>
          <p:cNvSpPr txBox="1"/>
          <p:nvPr/>
        </p:nvSpPr>
        <p:spPr>
          <a:xfrm>
            <a:off x="5737286" y="5514064"/>
            <a:ext cx="5061343" cy="830997"/>
          </a:xfrm>
          <a:prstGeom prst="rect">
            <a:avLst/>
          </a:prstGeom>
          <a:solidFill>
            <a:srgbClr val="017397"/>
          </a:solidFill>
          <a:ln>
            <a:noFill/>
          </a:ln>
        </p:spPr>
        <p:txBody>
          <a:bodyPr wrap="square">
            <a:spAutoFit/>
          </a:bodyPr>
          <a:lstStyle/>
          <a:p>
            <a:r>
              <a:rPr lang="en-GB" sz="1600" b="1" dirty="0">
                <a:solidFill>
                  <a:srgbClr val="00FF00"/>
                </a:solidFill>
                <a:effectLst/>
                <a:latin typeface="Calibri" panose="020F0502020204030204" pitchFamily="34" charset="0"/>
                <a:ea typeface="Calibri" panose="020F0502020204030204" pitchFamily="34" charset="0"/>
                <a:cs typeface="Times New Roman" panose="02020603050405020304" pitchFamily="18" charset="0"/>
              </a:rPr>
              <a:t>DG1</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Fanteakwa</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Yilo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Krobo</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Suhum</a:t>
            </a:r>
          </a:p>
          <a:p>
            <a:r>
              <a:rPr lang="en-GB" sz="1600" b="1"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DG2</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Ayensuano</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Lower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Manya</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Krobo</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East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Akim</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DG3</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Nsawam-</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Adoagyiri</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Akuapim</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South and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Atiwa</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Content Placeholder 11">
            <a:extLst>
              <a:ext uri="{FF2B5EF4-FFF2-40B4-BE49-F238E27FC236}">
                <a16:creationId xmlns:a16="http://schemas.microsoft.com/office/drawing/2014/main" id="{A2687DF5-8BA8-4E8B-A601-85DD20434CA5}"/>
              </a:ext>
            </a:extLst>
          </p:cNvPr>
          <p:cNvGraphicFramePr>
            <a:graphicFrameLocks noGrp="1"/>
          </p:cNvGraphicFramePr>
          <p:nvPr>
            <p:ph idx="1"/>
            <p:extLst>
              <p:ext uri="{D42A27DB-BD31-4B8C-83A1-F6EECF244321}">
                <p14:modId xmlns:p14="http://schemas.microsoft.com/office/powerpoint/2010/main" val="2314546875"/>
              </p:ext>
            </p:extLst>
          </p:nvPr>
        </p:nvGraphicFramePr>
        <p:xfrm>
          <a:off x="5623603" y="1204032"/>
          <a:ext cx="6317511" cy="3634867"/>
        </p:xfrm>
        <a:graphic>
          <a:graphicData uri="http://schemas.openxmlformats.org/drawingml/2006/table">
            <a:tbl>
              <a:tblPr firstRow="1" firstCol="1" bandRow="1"/>
              <a:tblGrid>
                <a:gridCol w="924570">
                  <a:extLst>
                    <a:ext uri="{9D8B030D-6E8A-4147-A177-3AD203B41FA5}">
                      <a16:colId xmlns:a16="http://schemas.microsoft.com/office/drawing/2014/main" val="1749974692"/>
                    </a:ext>
                  </a:extLst>
                </a:gridCol>
                <a:gridCol w="739348">
                  <a:extLst>
                    <a:ext uri="{9D8B030D-6E8A-4147-A177-3AD203B41FA5}">
                      <a16:colId xmlns:a16="http://schemas.microsoft.com/office/drawing/2014/main" val="382272906"/>
                    </a:ext>
                  </a:extLst>
                </a:gridCol>
                <a:gridCol w="909199">
                  <a:extLst>
                    <a:ext uri="{9D8B030D-6E8A-4147-A177-3AD203B41FA5}">
                      <a16:colId xmlns:a16="http://schemas.microsoft.com/office/drawing/2014/main" val="545796461"/>
                    </a:ext>
                  </a:extLst>
                </a:gridCol>
                <a:gridCol w="955312">
                  <a:extLst>
                    <a:ext uri="{9D8B030D-6E8A-4147-A177-3AD203B41FA5}">
                      <a16:colId xmlns:a16="http://schemas.microsoft.com/office/drawing/2014/main" val="437903771"/>
                    </a:ext>
                  </a:extLst>
                </a:gridCol>
                <a:gridCol w="612514">
                  <a:extLst>
                    <a:ext uri="{9D8B030D-6E8A-4147-A177-3AD203B41FA5}">
                      <a16:colId xmlns:a16="http://schemas.microsoft.com/office/drawing/2014/main" val="4175567887"/>
                    </a:ext>
                  </a:extLst>
                </a:gridCol>
                <a:gridCol w="1066776">
                  <a:extLst>
                    <a:ext uri="{9D8B030D-6E8A-4147-A177-3AD203B41FA5}">
                      <a16:colId xmlns:a16="http://schemas.microsoft.com/office/drawing/2014/main" val="2901769614"/>
                    </a:ext>
                  </a:extLst>
                </a:gridCol>
                <a:gridCol w="1109792">
                  <a:extLst>
                    <a:ext uri="{9D8B030D-6E8A-4147-A177-3AD203B41FA5}">
                      <a16:colId xmlns:a16="http://schemas.microsoft.com/office/drawing/2014/main" val="2442547614"/>
                    </a:ext>
                  </a:extLst>
                </a:gridCol>
              </a:tblGrid>
              <a:tr h="656666">
                <a:tc>
                  <a:txBody>
                    <a:bodyPr/>
                    <a:lstStyle/>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District group</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728D"/>
                    </a:solidFill>
                  </a:tcPr>
                </a:tc>
                <a:tc gridSpan="4">
                  <a:txBody>
                    <a:bodyPr/>
                    <a:lstStyle/>
                    <a:p>
                      <a:pPr algn="ctr">
                        <a:lnSpc>
                          <a:spcPct val="115000"/>
                        </a:lnSpc>
                        <a:spcAft>
                          <a:spcPts val="800"/>
                        </a:spcAft>
                      </a:pPr>
                      <a:endPar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Implementation stage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728D"/>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#Districts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728D"/>
                    </a:solidFill>
                  </a:tcPr>
                </a:tc>
                <a:tc>
                  <a:txBody>
                    <a:bodyPr/>
                    <a:lstStyle/>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#MSI cycles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728D"/>
                    </a:solidFill>
                  </a:tcPr>
                </a:tc>
                <a:extLst>
                  <a:ext uri="{0D108BD9-81ED-4DB2-BD59-A6C34878D82A}">
                    <a16:rowId xmlns:a16="http://schemas.microsoft.com/office/drawing/2014/main" val="2296455945"/>
                  </a:ext>
                </a:extLst>
              </a:tr>
              <a:tr h="527393">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Year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PY2 - 2018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PY3 - 2019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PY4 -2020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PY5 - 2021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345705"/>
                  </a:ext>
                </a:extLst>
              </a:tr>
              <a:tr h="759661">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DG1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MSI1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 2 cont’d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 2 cont’d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013629"/>
                  </a:ext>
                </a:extLst>
              </a:tr>
              <a:tr h="527393">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DG2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n-GB" sz="1600">
                        <a:effectLst/>
                        <a:latin typeface="Calibri" panose="020F0502020204030204" pitchFamily="34"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MSI1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MIS1 cont’d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069155"/>
                  </a:ext>
                </a:extLst>
              </a:tr>
              <a:tr h="262351">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DG3</a:t>
                      </a:r>
                    </a:p>
                    <a:p>
                      <a:pPr algn="ctr">
                        <a:lnSpc>
                          <a:spcPct val="115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544298"/>
                  </a:ext>
                </a:extLst>
              </a:tr>
            </a:tbl>
          </a:graphicData>
        </a:graphic>
      </p:graphicFrame>
    </p:spTree>
    <p:extLst>
      <p:ext uri="{BB962C8B-B14F-4D97-AF65-F5344CB8AC3E}">
        <p14:creationId xmlns:p14="http://schemas.microsoft.com/office/powerpoint/2010/main" val="22707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40" y="515188"/>
            <a:ext cx="10972800" cy="1066800"/>
          </a:xfrm>
        </p:spPr>
        <p:txBody>
          <a:bodyPr>
            <a:normAutofit/>
          </a:bodyPr>
          <a:lstStyle/>
          <a:p>
            <a:r>
              <a:rPr lang="en-US" sz="3200" b="1" dirty="0">
                <a:solidFill>
                  <a:srgbClr val="01728D"/>
                </a:solidFill>
                <a:latin typeface="Calibri" panose="020F0502020204030204" pitchFamily="34" charset="0"/>
                <a:ea typeface="+mn-ea"/>
                <a:cs typeface="+mn-cs"/>
              </a:rPr>
              <a:t>PERFORM2Scale in Malawi</a:t>
            </a:r>
          </a:p>
        </p:txBody>
      </p:sp>
      <p:sp>
        <p:nvSpPr>
          <p:cNvPr id="3" name="Content Placeholder 2"/>
          <p:cNvSpPr>
            <a:spLocks noGrp="1"/>
          </p:cNvSpPr>
          <p:nvPr>
            <p:ph idx="1"/>
          </p:nvPr>
        </p:nvSpPr>
        <p:spPr>
          <a:xfrm>
            <a:off x="1857766" y="5578308"/>
            <a:ext cx="5954654" cy="1061176"/>
          </a:xfrm>
          <a:solidFill>
            <a:srgbClr val="017397">
              <a:alpha val="76863"/>
            </a:srgbClr>
          </a:solidFill>
          <a:ln>
            <a:noFill/>
          </a:ln>
        </p:spPr>
        <p:txBody>
          <a:bodyPr/>
          <a:lstStyle/>
          <a:p>
            <a:pPr marL="109728" indent="0" algn="r">
              <a:buNone/>
            </a:pPr>
            <a:r>
              <a:rPr lang="en-GB"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DG1</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Dowa, Ntchisi and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Salima</a:t>
            </a:r>
            <a:endParaRPr lang="en-GB"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109728" indent="0" algn="r">
              <a:buNone/>
            </a:pPr>
            <a:r>
              <a:rPr lang="en-GB" sz="1600" b="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DG2</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Machinga, Mangochi and Zomba</a:t>
            </a:r>
            <a:endParaRPr lang="en-GB"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109728" indent="0" algn="r">
              <a:buNone/>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DG3</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Mzimba south,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Nkhata</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Bay and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Rumphi</a:t>
            </a:r>
            <a:endParaRPr lang="en-GB" sz="1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109728" indent="0" algn="r">
              <a:buNone/>
            </a:pPr>
            <a:endParaRPr lang="en-US" b="1" dirty="0">
              <a:solidFill>
                <a:schemeClr val="bg1"/>
              </a:solidFill>
            </a:endParaRPr>
          </a:p>
          <a:p>
            <a:pPr marL="109728" indent="0" algn="r">
              <a:buNone/>
            </a:pPr>
            <a:endParaRPr lang="en-US" b="1" dirty="0"/>
          </a:p>
        </p:txBody>
      </p:sp>
      <p:pic>
        <p:nvPicPr>
          <p:cNvPr id="5" name="Picture 4">
            <a:extLst>
              <a:ext uri="{FF2B5EF4-FFF2-40B4-BE49-F238E27FC236}">
                <a16:creationId xmlns:a16="http://schemas.microsoft.com/office/drawing/2014/main" id="{E9765DB6-8B06-4F11-AAE3-B739BA44D0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49292" y="749104"/>
            <a:ext cx="2958611" cy="5983846"/>
          </a:xfrm>
          <a:prstGeom prst="rect">
            <a:avLst/>
          </a:prstGeom>
          <a:noFill/>
        </p:spPr>
      </p:pic>
      <p:sp>
        <p:nvSpPr>
          <p:cNvPr id="7" name="TextBox 6">
            <a:extLst>
              <a:ext uri="{FF2B5EF4-FFF2-40B4-BE49-F238E27FC236}">
                <a16:creationId xmlns:a16="http://schemas.microsoft.com/office/drawing/2014/main" id="{8A3AC9E3-9192-477A-BD79-5288E0958409}"/>
              </a:ext>
            </a:extLst>
          </p:cNvPr>
          <p:cNvSpPr txBox="1"/>
          <p:nvPr/>
        </p:nvSpPr>
        <p:spPr>
          <a:xfrm rot="16200000">
            <a:off x="10633012" y="5812075"/>
            <a:ext cx="2455982" cy="369332"/>
          </a:xfrm>
          <a:prstGeom prst="rect">
            <a:avLst/>
          </a:prstGeom>
          <a:noFill/>
        </p:spPr>
        <p:txBody>
          <a:bodyPr wrap="square">
            <a:spAutoFit/>
          </a:bodyPr>
          <a:lstStyle/>
          <a:p>
            <a:pPr algn="r"/>
            <a:r>
              <a:rPr lang="en-GB" sz="1800" dirty="0">
                <a:effectLst/>
                <a:latin typeface="Calibri" panose="020F0502020204030204" pitchFamily="34" charset="0"/>
                <a:ea typeface="Calibri" panose="020F0502020204030204" pitchFamily="34" charset="0"/>
                <a:cs typeface="Times New Roman" panose="02020603050405020304" pitchFamily="18" charset="0"/>
              </a:rPr>
              <a:t>Map: ©d-maps.com</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FE78C0A9-6D06-468B-8992-E56CF84FD685}"/>
              </a:ext>
            </a:extLst>
          </p:cNvPr>
          <p:cNvGraphicFramePr>
            <a:graphicFrameLocks noGrp="1"/>
          </p:cNvGraphicFramePr>
          <p:nvPr>
            <p:extLst>
              <p:ext uri="{D42A27DB-BD31-4B8C-83A1-F6EECF244321}">
                <p14:modId xmlns:p14="http://schemas.microsoft.com/office/powerpoint/2010/main" val="797096391"/>
              </p:ext>
            </p:extLst>
          </p:nvPr>
        </p:nvGraphicFramePr>
        <p:xfrm>
          <a:off x="400049" y="1466408"/>
          <a:ext cx="6229922" cy="3925184"/>
        </p:xfrm>
        <a:graphic>
          <a:graphicData uri="http://schemas.openxmlformats.org/drawingml/2006/table">
            <a:tbl>
              <a:tblPr firstRow="1" firstCol="1" bandRow="1"/>
              <a:tblGrid>
                <a:gridCol w="911752">
                  <a:extLst>
                    <a:ext uri="{9D8B030D-6E8A-4147-A177-3AD203B41FA5}">
                      <a16:colId xmlns:a16="http://schemas.microsoft.com/office/drawing/2014/main" val="800198251"/>
                    </a:ext>
                  </a:extLst>
                </a:gridCol>
                <a:gridCol w="729098">
                  <a:extLst>
                    <a:ext uri="{9D8B030D-6E8A-4147-A177-3AD203B41FA5}">
                      <a16:colId xmlns:a16="http://schemas.microsoft.com/office/drawing/2014/main" val="4011392807"/>
                    </a:ext>
                  </a:extLst>
                </a:gridCol>
                <a:gridCol w="896593">
                  <a:extLst>
                    <a:ext uri="{9D8B030D-6E8A-4147-A177-3AD203B41FA5}">
                      <a16:colId xmlns:a16="http://schemas.microsoft.com/office/drawing/2014/main" val="675753400"/>
                    </a:ext>
                  </a:extLst>
                </a:gridCol>
                <a:gridCol w="942068">
                  <a:extLst>
                    <a:ext uri="{9D8B030D-6E8A-4147-A177-3AD203B41FA5}">
                      <a16:colId xmlns:a16="http://schemas.microsoft.com/office/drawing/2014/main" val="3662494500"/>
                    </a:ext>
                  </a:extLst>
                </a:gridCol>
                <a:gridCol w="598917">
                  <a:extLst>
                    <a:ext uri="{9D8B030D-6E8A-4147-A177-3AD203B41FA5}">
                      <a16:colId xmlns:a16="http://schemas.microsoft.com/office/drawing/2014/main" val="2182223435"/>
                    </a:ext>
                  </a:extLst>
                </a:gridCol>
                <a:gridCol w="1057089">
                  <a:extLst>
                    <a:ext uri="{9D8B030D-6E8A-4147-A177-3AD203B41FA5}">
                      <a16:colId xmlns:a16="http://schemas.microsoft.com/office/drawing/2014/main" val="50927096"/>
                    </a:ext>
                  </a:extLst>
                </a:gridCol>
                <a:gridCol w="1094405">
                  <a:extLst>
                    <a:ext uri="{9D8B030D-6E8A-4147-A177-3AD203B41FA5}">
                      <a16:colId xmlns:a16="http://schemas.microsoft.com/office/drawing/2014/main" val="395616510"/>
                    </a:ext>
                  </a:extLst>
                </a:gridCol>
              </a:tblGrid>
              <a:tr h="1047364">
                <a:tc>
                  <a:txBody>
                    <a:bodyPr/>
                    <a:lstStyle/>
                    <a:p>
                      <a:pPr algn="ctr">
                        <a:lnSpc>
                          <a:spcPct val="115000"/>
                        </a:lnSpc>
                        <a:spcAft>
                          <a:spcPts val="800"/>
                        </a:spcAft>
                      </a:pPr>
                      <a:endPar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District group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728D"/>
                    </a:solidFill>
                  </a:tcPr>
                </a:tc>
                <a:tc gridSpan="4">
                  <a:txBody>
                    <a:bodyPr/>
                    <a:lstStyle/>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Implementation stage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728D"/>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#Districts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728D"/>
                    </a:solidFill>
                  </a:tcPr>
                </a:tc>
                <a:tc>
                  <a:txBody>
                    <a:bodyPr/>
                    <a:lstStyle/>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#MSI cycles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728D"/>
                    </a:solidFill>
                  </a:tcPr>
                </a:tc>
                <a:extLst>
                  <a:ext uri="{0D108BD9-81ED-4DB2-BD59-A6C34878D82A}">
                    <a16:rowId xmlns:a16="http://schemas.microsoft.com/office/drawing/2014/main" val="337368735"/>
                  </a:ext>
                </a:extLst>
              </a:tr>
              <a:tr h="502280">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Year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PY2 - 2018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PY3 - 2019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PY4 -2020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PY5 - 2021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729489"/>
                  </a:ext>
                </a:extLst>
              </a:tr>
              <a:tr h="502280">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DG1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MSI1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MSI2 cont’d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MSI2 cont’d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468557"/>
                  </a:ext>
                </a:extLst>
              </a:tr>
              <a:tr h="502280">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DG2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 1 cont’d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 1 cont’d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366228"/>
                  </a:ext>
                </a:extLst>
              </a:tr>
              <a:tr h="249860">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DG3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p>
                      <a:pPr algn="ctr">
                        <a:lnSpc>
                          <a:spcPct val="115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125549"/>
                  </a:ext>
                </a:extLst>
              </a:tr>
            </a:tbl>
          </a:graphicData>
        </a:graphic>
      </p:graphicFrame>
    </p:spTree>
    <p:extLst>
      <p:ext uri="{BB962C8B-B14F-4D97-AF65-F5344CB8AC3E}">
        <p14:creationId xmlns:p14="http://schemas.microsoft.com/office/powerpoint/2010/main" val="14114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975" y="505535"/>
            <a:ext cx="10972800" cy="1066800"/>
          </a:xfrm>
        </p:spPr>
        <p:txBody>
          <a:bodyPr>
            <a:normAutofit/>
          </a:bodyPr>
          <a:lstStyle/>
          <a:p>
            <a:r>
              <a:rPr lang="en-US" sz="3200" b="1" dirty="0">
                <a:solidFill>
                  <a:srgbClr val="01728D"/>
                </a:solidFill>
                <a:latin typeface="Calibri" panose="020F0502020204030204" pitchFamily="34" charset="0"/>
                <a:ea typeface="+mn-ea"/>
                <a:cs typeface="+mn-cs"/>
              </a:rPr>
              <a:t>PERFORM2Scale in Uganda</a:t>
            </a:r>
          </a:p>
        </p:txBody>
      </p:sp>
      <p:graphicFrame>
        <p:nvGraphicFramePr>
          <p:cNvPr id="6" name="Content Placeholder 5">
            <a:extLst>
              <a:ext uri="{FF2B5EF4-FFF2-40B4-BE49-F238E27FC236}">
                <a16:creationId xmlns:a16="http://schemas.microsoft.com/office/drawing/2014/main" id="{02BDA979-3CF1-4979-938A-842690EBF0BD}"/>
              </a:ext>
            </a:extLst>
          </p:cNvPr>
          <p:cNvGraphicFramePr>
            <a:graphicFrameLocks noGrp="1"/>
          </p:cNvGraphicFramePr>
          <p:nvPr>
            <p:ph idx="1"/>
            <p:extLst>
              <p:ext uri="{D42A27DB-BD31-4B8C-83A1-F6EECF244321}">
                <p14:modId xmlns:p14="http://schemas.microsoft.com/office/powerpoint/2010/main" val="3620989749"/>
              </p:ext>
            </p:extLst>
          </p:nvPr>
        </p:nvGraphicFramePr>
        <p:xfrm>
          <a:off x="437075" y="1572335"/>
          <a:ext cx="5827247" cy="3252851"/>
        </p:xfrm>
        <a:graphic>
          <a:graphicData uri="http://schemas.openxmlformats.org/drawingml/2006/table">
            <a:tbl>
              <a:tblPr firstRow="1" firstCol="1" bandRow="1"/>
              <a:tblGrid>
                <a:gridCol w="852820">
                  <a:extLst>
                    <a:ext uri="{9D8B030D-6E8A-4147-A177-3AD203B41FA5}">
                      <a16:colId xmlns:a16="http://schemas.microsoft.com/office/drawing/2014/main" val="3510687616"/>
                    </a:ext>
                  </a:extLst>
                </a:gridCol>
                <a:gridCol w="681972">
                  <a:extLst>
                    <a:ext uri="{9D8B030D-6E8A-4147-A177-3AD203B41FA5}">
                      <a16:colId xmlns:a16="http://schemas.microsoft.com/office/drawing/2014/main" val="1906744388"/>
                    </a:ext>
                  </a:extLst>
                </a:gridCol>
                <a:gridCol w="838641">
                  <a:extLst>
                    <a:ext uri="{9D8B030D-6E8A-4147-A177-3AD203B41FA5}">
                      <a16:colId xmlns:a16="http://schemas.microsoft.com/office/drawing/2014/main" val="3428354573"/>
                    </a:ext>
                  </a:extLst>
                </a:gridCol>
                <a:gridCol w="881176">
                  <a:extLst>
                    <a:ext uri="{9D8B030D-6E8A-4147-A177-3AD203B41FA5}">
                      <a16:colId xmlns:a16="http://schemas.microsoft.com/office/drawing/2014/main" val="4192942250"/>
                    </a:ext>
                  </a:extLst>
                </a:gridCol>
                <a:gridCol w="729586">
                  <a:extLst>
                    <a:ext uri="{9D8B030D-6E8A-4147-A177-3AD203B41FA5}">
                      <a16:colId xmlns:a16="http://schemas.microsoft.com/office/drawing/2014/main" val="2105923614"/>
                    </a:ext>
                  </a:extLst>
                </a:gridCol>
                <a:gridCol w="1032621">
                  <a:extLst>
                    <a:ext uri="{9D8B030D-6E8A-4147-A177-3AD203B41FA5}">
                      <a16:colId xmlns:a16="http://schemas.microsoft.com/office/drawing/2014/main" val="4082443565"/>
                    </a:ext>
                  </a:extLst>
                </a:gridCol>
                <a:gridCol w="810431">
                  <a:extLst>
                    <a:ext uri="{9D8B030D-6E8A-4147-A177-3AD203B41FA5}">
                      <a16:colId xmlns:a16="http://schemas.microsoft.com/office/drawing/2014/main" val="2732032340"/>
                    </a:ext>
                  </a:extLst>
                </a:gridCol>
              </a:tblGrid>
              <a:tr h="827015">
                <a:tc>
                  <a:txBody>
                    <a:bodyPr/>
                    <a:lstStyle/>
                    <a:p>
                      <a:pPr algn="ctr">
                        <a:lnSpc>
                          <a:spcPct val="115000"/>
                        </a:lnSpc>
                        <a:spcAft>
                          <a:spcPts val="800"/>
                        </a:spcAft>
                      </a:pPr>
                      <a:endPar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District group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728D"/>
                    </a:solidFill>
                  </a:tcPr>
                </a:tc>
                <a:tc gridSpan="4">
                  <a:txBody>
                    <a:bodyPr/>
                    <a:lstStyle/>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Implementation stage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728D"/>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GB" sz="1600" b="1" kern="120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1600" b="1" kern="1200">
                          <a:solidFill>
                            <a:srgbClr val="FFFFFF"/>
                          </a:solidFill>
                          <a:effectLst/>
                          <a:latin typeface="Calibri" panose="020F0502020204030204" pitchFamily="34" charset="0"/>
                          <a:ea typeface="Calibri" panose="020F0502020204030204" pitchFamily="34" charset="0"/>
                          <a:cs typeface="Calibri" panose="020F0502020204030204" pitchFamily="34" charset="0"/>
                        </a:rPr>
                        <a:t>#Districts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728D"/>
                    </a:solidFill>
                  </a:tcPr>
                </a:tc>
                <a:tc>
                  <a:txBody>
                    <a:bodyPr/>
                    <a:lstStyle/>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16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#MSI cycles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728D"/>
                    </a:solidFill>
                  </a:tcPr>
                </a:tc>
                <a:extLst>
                  <a:ext uri="{0D108BD9-81ED-4DB2-BD59-A6C34878D82A}">
                    <a16:rowId xmlns:a16="http://schemas.microsoft.com/office/drawing/2014/main" val="2387645978"/>
                  </a:ext>
                </a:extLst>
              </a:tr>
              <a:tr h="396609">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Year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PY2 - 2018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PY3 - 2019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PY4 -2020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PY5 - 2021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just">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306760"/>
                  </a:ext>
                </a:extLst>
              </a:tr>
              <a:tr h="396609">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DG1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MSI3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MSI3 cont’d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5232639"/>
                  </a:ext>
                </a:extLst>
              </a:tr>
              <a:tr h="396609">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DG2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600">
                        <a:effectLst/>
                        <a:latin typeface="Calibri" panose="020F0502020204030204" pitchFamily="34"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MSI1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MSI2 cont’d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985602"/>
                  </a:ext>
                </a:extLst>
              </a:tr>
              <a:tr h="396609">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DG3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MSI1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MSI1 cont’d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2E5"/>
                    </a:solidFill>
                  </a:tcPr>
                </a:tc>
                <a:tc>
                  <a:txBody>
                    <a:bodyPr/>
                    <a:lstStyle/>
                    <a:p>
                      <a:pPr algn="ctr">
                        <a:lnSpc>
                          <a:spcPct val="115000"/>
                        </a:lnSpc>
                        <a:spcAft>
                          <a:spcPts val="800"/>
                        </a:spcAft>
                      </a:pPr>
                      <a:r>
                        <a:rPr lang="en-GB" sz="16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GB" sz="1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135" marR="641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074863"/>
                  </a:ext>
                </a:extLst>
              </a:tr>
            </a:tbl>
          </a:graphicData>
        </a:graphic>
      </p:graphicFrame>
      <p:pic>
        <p:nvPicPr>
          <p:cNvPr id="5" name="Picture 4">
            <a:extLst>
              <a:ext uri="{FF2B5EF4-FFF2-40B4-BE49-F238E27FC236}">
                <a16:creationId xmlns:a16="http://schemas.microsoft.com/office/drawing/2014/main" id="{0080FF83-77A3-4BCF-B23A-F269AD48F7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16839" y="1726205"/>
            <a:ext cx="5003186" cy="4626260"/>
          </a:xfrm>
          <a:prstGeom prst="rect">
            <a:avLst/>
          </a:prstGeom>
          <a:noFill/>
          <a:ln>
            <a:solidFill>
              <a:schemeClr val="tx1"/>
            </a:solidFill>
          </a:ln>
        </p:spPr>
      </p:pic>
      <p:sp>
        <p:nvSpPr>
          <p:cNvPr id="7" name="TextBox 6">
            <a:extLst>
              <a:ext uri="{FF2B5EF4-FFF2-40B4-BE49-F238E27FC236}">
                <a16:creationId xmlns:a16="http://schemas.microsoft.com/office/drawing/2014/main" id="{D9C7C596-56C5-4F5B-A6C4-A1A224D286B4}"/>
              </a:ext>
            </a:extLst>
          </p:cNvPr>
          <p:cNvSpPr txBox="1"/>
          <p:nvPr/>
        </p:nvSpPr>
        <p:spPr>
          <a:xfrm>
            <a:off x="2172154" y="5398358"/>
            <a:ext cx="4426635" cy="830997"/>
          </a:xfrm>
          <a:prstGeom prst="rect">
            <a:avLst/>
          </a:prstGeom>
          <a:solidFill>
            <a:srgbClr val="017397"/>
          </a:solidFill>
        </p:spPr>
        <p:txBody>
          <a:bodyPr wrap="square">
            <a:spAutoFit/>
          </a:bodyPr>
          <a:lstStyle/>
          <a:p>
            <a:pPr algn="r"/>
            <a:r>
              <a:rPr lang="en-GB" sz="1600" b="1" dirty="0">
                <a:solidFill>
                  <a:srgbClr val="FF6600"/>
                </a:solidFill>
                <a:effectLst/>
                <a:latin typeface="Calibri" panose="020F0502020204030204" pitchFamily="34" charset="0"/>
                <a:ea typeface="Calibri" panose="020F0502020204030204" pitchFamily="34" charset="0"/>
                <a:cs typeface="Times New Roman" panose="02020603050405020304" pitchFamily="18" charset="0"/>
              </a:rPr>
              <a:t>DG1</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Luwero,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Nakaseke</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Wakiso</a:t>
            </a:r>
          </a:p>
          <a:p>
            <a:pPr algn="r"/>
            <a:r>
              <a:rPr lang="en-GB" sz="1600" b="1" dirty="0">
                <a:solidFill>
                  <a:srgbClr val="FF5050"/>
                </a:solidFill>
                <a:effectLst/>
                <a:latin typeface="Calibri" panose="020F0502020204030204" pitchFamily="34" charset="0"/>
                <a:ea typeface="Calibri" panose="020F0502020204030204" pitchFamily="34" charset="0"/>
                <a:cs typeface="Times New Roman" panose="02020603050405020304" pitchFamily="18" charset="0"/>
              </a:rPr>
              <a:t>DG2</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Kabarole,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Ntoroko</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Bunyangabu</a:t>
            </a:r>
          </a:p>
          <a:p>
            <a:pPr algn="r"/>
            <a:r>
              <a:rPr lang="en-GB" sz="1600" b="1"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DG3</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Jinja,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Luuka</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a:t>
            </a:r>
            <a:r>
              <a:rPr lang="en-GB"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en-GB" sz="16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Buikwe</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33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748D4F-36D7-806C-1B5D-C846F2C43224}"/>
              </a:ext>
            </a:extLst>
          </p:cNvPr>
          <p:cNvSpPr txBox="1"/>
          <p:nvPr/>
        </p:nvSpPr>
        <p:spPr>
          <a:xfrm>
            <a:off x="435933" y="884809"/>
            <a:ext cx="10536866" cy="5088381"/>
          </a:xfrm>
          <a:prstGeom prst="rect">
            <a:avLst/>
          </a:prstGeom>
          <a:noFill/>
        </p:spPr>
        <p:txBody>
          <a:bodyPr wrap="square">
            <a:spAutoFit/>
          </a:bodyPr>
          <a:lstStyle/>
          <a:p>
            <a:pPr>
              <a:lnSpc>
                <a:spcPct val="107000"/>
              </a:lnSpc>
              <a:spcAft>
                <a:spcPts val="800"/>
              </a:spcAft>
            </a:pPr>
            <a:r>
              <a:rPr lang="en-GB" sz="3200" b="1" dirty="0">
                <a:solidFill>
                  <a:srgbClr val="017397"/>
                </a:solidFill>
                <a:effectLst/>
                <a:latin typeface="Calibri" panose="020F0502020204030204" pitchFamily="34" charset="0"/>
                <a:ea typeface="Calibri" panose="020F0502020204030204" pitchFamily="34" charset="0"/>
                <a:cs typeface="Arial" panose="020B0604020202020204" pitchFamily="34" charset="0"/>
              </a:rPr>
              <a:t>Key lessons of the Management Strengthening Intervention</a:t>
            </a:r>
            <a:br>
              <a:rPr lang="en-GB" sz="3200" b="1" dirty="0">
                <a:solidFill>
                  <a:srgbClr val="017397"/>
                </a:solidFill>
                <a:effectLst/>
                <a:latin typeface="Calibri" panose="020F0502020204030204" pitchFamily="34" charset="0"/>
                <a:ea typeface="Calibri" panose="020F0502020204030204" pitchFamily="34" charset="0"/>
                <a:cs typeface="Arial" panose="020B0604020202020204" pitchFamily="34" charset="0"/>
              </a:rPr>
            </a:br>
            <a:endParaRPr lang="en-GB" sz="3200" dirty="0">
              <a:solidFill>
                <a:srgbClr val="017397"/>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The MSI is an effective intervention for management strengthening and can contribute to improved service delivery.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Deepening of DHMT learning occurs through multiple cycles.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It was confirmed that the intervention works despite – or even can benefit from – the absence of extra implementation funds, with DHMTs strengthening their management competencies to become more resourceful and responsive to local needs.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The MSI provides opportunities for district managers to come together to share experiences, learn from each other and overcome challenges.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It was possible to adapt the intervention to better fit with local needs and budget cycles and expand participation, such as the involvement of a wider group of district stakeholders in the MSI. </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flexibility given to districts leads to different solutions and approaches. This in turn results in diverse patterns and situations making outcome monitoring challenging (</a:t>
            </a:r>
            <a:r>
              <a:rPr lang="en-GB" sz="1800" dirty="0" err="1">
                <a:effectLst/>
                <a:latin typeface="Calibri" panose="020F0502020204030204" pitchFamily="34" charset="0"/>
                <a:ea typeface="Times New Roman" panose="02020603050405020304" pitchFamily="18" charset="0"/>
                <a:cs typeface="Calibri" panose="020F0502020204030204" pitchFamily="34" charset="0"/>
              </a:rPr>
              <a:t>eg</a:t>
            </a:r>
            <a:r>
              <a:rPr lang="en-GB" sz="1800" dirty="0">
                <a:effectLst/>
                <a:latin typeface="Calibri" panose="020F0502020204030204" pitchFamily="34" charset="0"/>
                <a:ea typeface="Times New Roman" panose="02020603050405020304" pitchFamily="18" charset="0"/>
                <a:cs typeface="Calibri" panose="020F0502020204030204" pitchFamily="34" charset="0"/>
              </a:rPr>
              <a:t> in terms of service or health systems improvement).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455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D223FC-4664-9DD9-0E47-842185613AFC}"/>
              </a:ext>
            </a:extLst>
          </p:cNvPr>
          <p:cNvSpPr txBox="1"/>
          <p:nvPr/>
        </p:nvSpPr>
        <p:spPr>
          <a:xfrm>
            <a:off x="269358" y="941452"/>
            <a:ext cx="11653284" cy="5487336"/>
          </a:xfrm>
          <a:prstGeom prst="rect">
            <a:avLst/>
          </a:prstGeom>
          <a:noFill/>
        </p:spPr>
        <p:txBody>
          <a:bodyPr wrap="square">
            <a:spAutoFit/>
          </a:bodyPr>
          <a:lstStyle/>
          <a:p>
            <a:pPr>
              <a:lnSpc>
                <a:spcPct val="107000"/>
              </a:lnSpc>
              <a:spcAft>
                <a:spcPts val="800"/>
              </a:spcAft>
              <a:tabLst>
                <a:tab pos="450215" algn="l"/>
              </a:tabLst>
            </a:pPr>
            <a:r>
              <a:rPr lang="en-GB" sz="3200" b="1" dirty="0">
                <a:solidFill>
                  <a:srgbClr val="017397"/>
                </a:solidFill>
                <a:effectLst/>
                <a:latin typeface="Calibri" panose="020F0502020204030204" pitchFamily="34" charset="0"/>
                <a:ea typeface="Calibri" panose="020F0502020204030204" pitchFamily="34" charset="0"/>
                <a:cs typeface="Arial" panose="020B0604020202020204" pitchFamily="34" charset="0"/>
              </a:rPr>
              <a:t>Key lessons of scale-up</a:t>
            </a:r>
          </a:p>
          <a:p>
            <a:pPr>
              <a:lnSpc>
                <a:spcPct val="107000"/>
              </a:lnSpc>
              <a:spcAft>
                <a:spcPts val="800"/>
              </a:spcAft>
              <a:tabLst>
                <a:tab pos="450215" algn="l"/>
              </a:tabLst>
            </a:pPr>
            <a:endParaRPr lang="en-GB" sz="3200" dirty="0">
              <a:solidFill>
                <a:srgbClr val="017397"/>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It is possible to effect considerable scale-up of a complex intervention if the intervention is valued and funds are available for scale-up.</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However, scale-up is not a linear process. It is a bumpy road with advances and set-backs along the way, with a range of factors interacting to influence scale-up.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Critical to successful vertical scale-up is having a clear, shared vision among the different stakeholders involved about how to institutionalise (components of) the intervention into existing systems. It takes times to develop this shared vision. Then this vision needs to be translated into a strategic plan for scale-up.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Without vertical scale-up, horizontal scale-up will stagnate and vice versa.</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The ExpandNet approach, adapted for PERFORM2Scale, provides a good guide for scale-up, which needs to be flexible to the context and should be adapted as you go on the scale-up journey. Spending time to identify appropriate existing structures to carry out the role of adopting and implementing the intervention at a larger scale and avoid creating parallel structures is critical.</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Reappraisal of the need and demand for the intervention at an early stage, including a review of programmes with perceived similarities, should be included in the scale-up journey. </a:t>
            </a:r>
          </a:p>
        </p:txBody>
      </p:sp>
    </p:spTree>
    <p:extLst>
      <p:ext uri="{BB962C8B-B14F-4D97-AF65-F5344CB8AC3E}">
        <p14:creationId xmlns:p14="http://schemas.microsoft.com/office/powerpoint/2010/main" val="33292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a:extLst>
              <a:ext uri="{FF2B5EF4-FFF2-40B4-BE49-F238E27FC236}">
                <a16:creationId xmlns:a16="http://schemas.microsoft.com/office/drawing/2014/main" id="{A21208F8-E825-0F2E-2E29-774047ACEA0F}"/>
              </a:ext>
            </a:extLst>
          </p:cNvPr>
          <p:cNvGraphicFramePr>
            <a:graphicFrameLocks/>
          </p:cNvGraphicFramePr>
          <p:nvPr>
            <p:extLst>
              <p:ext uri="{D42A27DB-BD31-4B8C-83A1-F6EECF244321}">
                <p14:modId xmlns:p14="http://schemas.microsoft.com/office/powerpoint/2010/main" val="2359442664"/>
              </p:ext>
            </p:extLst>
          </p:nvPr>
        </p:nvGraphicFramePr>
        <p:xfrm>
          <a:off x="1981200" y="163631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070BC1E-57A3-BAA6-CE00-C52B97B79E46}"/>
              </a:ext>
            </a:extLst>
          </p:cNvPr>
          <p:cNvSpPr txBox="1"/>
          <p:nvPr/>
        </p:nvSpPr>
        <p:spPr>
          <a:xfrm>
            <a:off x="277585" y="695725"/>
            <a:ext cx="4847307" cy="2000548"/>
          </a:xfrm>
          <a:prstGeom prst="rect">
            <a:avLst/>
          </a:prstGeom>
          <a:noFill/>
        </p:spPr>
        <p:txBody>
          <a:bodyPr wrap="square">
            <a:spAutoFit/>
          </a:bodyPr>
          <a:lstStyle/>
          <a:p>
            <a:r>
              <a:rPr lang="en-GB" sz="3200" b="1" dirty="0">
                <a:solidFill>
                  <a:schemeClr val="tx2">
                    <a:lumMod val="75000"/>
                  </a:schemeClr>
                </a:solidFill>
                <a:latin typeface="Calibri" panose="020F0502020204030204" pitchFamily="34" charset="0"/>
              </a:rPr>
              <a:t>Aim of PERFORM2Scale</a:t>
            </a:r>
            <a:br>
              <a:rPr lang="en-GB" sz="2000" b="1" dirty="0">
                <a:solidFill>
                  <a:schemeClr val="tx2">
                    <a:lumMod val="75000"/>
                  </a:schemeClr>
                </a:solidFill>
                <a:latin typeface="Calibri" panose="020F0502020204030204" pitchFamily="34" charset="0"/>
              </a:rPr>
            </a:br>
            <a:br>
              <a:rPr lang="en-GB" sz="2000" b="1" dirty="0">
                <a:solidFill>
                  <a:schemeClr val="tx2">
                    <a:lumMod val="75000"/>
                  </a:schemeClr>
                </a:solidFill>
                <a:latin typeface="Calibri" panose="020F0502020204030204" pitchFamily="34" charset="0"/>
              </a:rPr>
            </a:br>
            <a:r>
              <a:rPr lang="en-GB" sz="1800" dirty="0">
                <a:solidFill>
                  <a:schemeClr val="tx1"/>
                </a:solidFill>
                <a:latin typeface="Calibri" panose="020F0502020204030204" pitchFamily="34" charset="0"/>
              </a:rPr>
              <a:t>To develop and evaluate a sustainable approach to scaling-up a district level management strengthening intervention in different and changing contexts</a:t>
            </a:r>
            <a:endParaRPr lang="en-GB" dirty="0">
              <a:latin typeface="Calibri" panose="020F0502020204030204" pitchFamily="34" charset="0"/>
            </a:endParaRPr>
          </a:p>
        </p:txBody>
      </p:sp>
    </p:spTree>
    <p:extLst>
      <p:ext uri="{BB962C8B-B14F-4D97-AF65-F5344CB8AC3E}">
        <p14:creationId xmlns:p14="http://schemas.microsoft.com/office/powerpoint/2010/main" val="119488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D15C299-7C52-4356-B7E2-6D062BAA3F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3A1E4B5-1FAC-400F-915F-615FCFFDE5D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31A4D6B-A920-478D-B7E6-0A43694E4CB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D223FC-4664-9DD9-0E47-842185613AFC}"/>
              </a:ext>
            </a:extLst>
          </p:cNvPr>
          <p:cNvSpPr txBox="1"/>
          <p:nvPr/>
        </p:nvSpPr>
        <p:spPr>
          <a:xfrm>
            <a:off x="269358" y="1027284"/>
            <a:ext cx="11653284" cy="4803431"/>
          </a:xfrm>
          <a:prstGeom prst="rect">
            <a:avLst/>
          </a:prstGeom>
          <a:noFill/>
        </p:spPr>
        <p:txBody>
          <a:bodyPr wrap="square">
            <a:spAutoFit/>
          </a:bodyPr>
          <a:lstStyle/>
          <a:p>
            <a:pPr>
              <a:lnSpc>
                <a:spcPct val="107000"/>
              </a:lnSpc>
              <a:spcAft>
                <a:spcPts val="800"/>
              </a:spcAft>
              <a:tabLst>
                <a:tab pos="450215" algn="l"/>
              </a:tabLst>
            </a:pPr>
            <a:r>
              <a:rPr lang="en-GB" sz="3200" b="1" dirty="0">
                <a:solidFill>
                  <a:srgbClr val="017397"/>
                </a:solidFill>
                <a:effectLst/>
                <a:latin typeface="Calibri" panose="020F0502020204030204" pitchFamily="34" charset="0"/>
                <a:ea typeface="Calibri" panose="020F0502020204030204" pitchFamily="34" charset="0"/>
                <a:cs typeface="Arial" panose="020B0604020202020204" pitchFamily="34" charset="0"/>
              </a:rPr>
              <a:t>Key lessons of scale-up cont.</a:t>
            </a:r>
          </a:p>
          <a:p>
            <a:pPr>
              <a:lnSpc>
                <a:spcPct val="107000"/>
              </a:lnSpc>
              <a:spcAft>
                <a:spcPts val="800"/>
              </a:spcAft>
              <a:tabLst>
                <a:tab pos="450215" algn="l"/>
              </a:tabLst>
            </a:pPr>
            <a:endParaRPr lang="en-GB" sz="3200" dirty="0">
              <a:solidFill>
                <a:srgbClr val="017397"/>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Alignment of the intervention to existing policies and interests needs to be considered at the outset. This requires not only in-depth knowledge of the policy environment and relationships with key decision-makers, but also continuous or frequent observation and scanning of the horizon for windows of opportunity and new and important stakeholders.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Evidence is needed to convince stakeholders about scale-up. Major efforts are needed to generate and disseminate convincing evidence. However, it is not only evidence that plays a role in convincing stakeholders of the value of the MSI scale-up. It also depends on the mandate and position of the stakeholders and how they are viewed by others.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Critical to this is the identification of champions and supportive stakeholders to advocate for further funded scale-up to ensure maximum impact and sustainability of the intervention.</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Thinking and working politically is essential to identify and anticipate changes in power relationships between key stakeholders and decision-makers that would support or hinder scale-up.</a:t>
            </a:r>
          </a:p>
          <a:p>
            <a:pPr lvl="0">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945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6C1690-33F1-4F82-9DF2-18983F2995F3}"/>
              </a:ext>
            </a:extLst>
          </p:cNvPr>
          <p:cNvSpPr>
            <a:spLocks noGrp="1"/>
          </p:cNvSpPr>
          <p:nvPr>
            <p:ph type="title"/>
          </p:nvPr>
        </p:nvSpPr>
        <p:spPr>
          <a:xfrm>
            <a:off x="281796" y="867060"/>
            <a:ext cx="10972800" cy="1066800"/>
          </a:xfrm>
        </p:spPr>
        <p:txBody>
          <a:bodyPr>
            <a:normAutofit/>
          </a:bodyPr>
          <a:lstStyle/>
          <a:p>
            <a:pPr algn="ctr"/>
            <a:r>
              <a:rPr lang="en-US" sz="4400" dirty="0">
                <a:solidFill>
                  <a:srgbClr val="017397"/>
                </a:solidFill>
                <a:latin typeface="Calibri" panose="020F0502020204030204" pitchFamily="34" charset="0"/>
              </a:rPr>
              <a:t>Thank you</a:t>
            </a:r>
          </a:p>
        </p:txBody>
      </p:sp>
      <p:sp>
        <p:nvSpPr>
          <p:cNvPr id="10" name="TextBox 9">
            <a:extLst>
              <a:ext uri="{FF2B5EF4-FFF2-40B4-BE49-F238E27FC236}">
                <a16:creationId xmlns:a16="http://schemas.microsoft.com/office/drawing/2014/main" id="{8DFBCFA5-7304-43A4-B53D-8AF0A24D98C2}"/>
              </a:ext>
            </a:extLst>
          </p:cNvPr>
          <p:cNvSpPr txBox="1"/>
          <p:nvPr/>
        </p:nvSpPr>
        <p:spPr>
          <a:xfrm>
            <a:off x="1239445" y="6017740"/>
            <a:ext cx="9057502" cy="646331"/>
          </a:xfrm>
          <a:prstGeom prst="rect">
            <a:avLst/>
          </a:prstGeom>
          <a:noFill/>
        </p:spPr>
        <p:txBody>
          <a:bodyPr wrap="square" rtlCol="0">
            <a:spAutoFit/>
          </a:bodyPr>
          <a:lstStyle/>
          <a:p>
            <a:pPr algn="ctr"/>
            <a:r>
              <a:rPr lang="en-GB" dirty="0">
                <a:solidFill>
                  <a:srgbClr val="017397"/>
                </a:solidFill>
                <a:latin typeface="Calibri" panose="020F0502020204030204" pitchFamily="34" charset="0"/>
              </a:rPr>
              <a:t>Funded by the European Union’s Horizon 2020 research and innovation programme under grant agreement no 733360</a:t>
            </a:r>
          </a:p>
        </p:txBody>
      </p:sp>
      <p:pic>
        <p:nvPicPr>
          <p:cNvPr id="11" name="Picture 10">
            <a:extLst>
              <a:ext uri="{FF2B5EF4-FFF2-40B4-BE49-F238E27FC236}">
                <a16:creationId xmlns:a16="http://schemas.microsoft.com/office/drawing/2014/main" id="{72BAE3A7-B8AF-4B64-8255-19AE15A73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700" y="4628178"/>
            <a:ext cx="1898993" cy="1265995"/>
          </a:xfrm>
          <a:prstGeom prst="rect">
            <a:avLst/>
          </a:prstGeom>
        </p:spPr>
      </p:pic>
      <p:sp>
        <p:nvSpPr>
          <p:cNvPr id="12" name="Content Placeholder 2">
            <a:extLst>
              <a:ext uri="{FF2B5EF4-FFF2-40B4-BE49-F238E27FC236}">
                <a16:creationId xmlns:a16="http://schemas.microsoft.com/office/drawing/2014/main" id="{F4676137-02D3-47D2-AD3F-06F6B97629D5}"/>
              </a:ext>
            </a:extLst>
          </p:cNvPr>
          <p:cNvSpPr>
            <a:spLocks noGrp="1"/>
          </p:cNvSpPr>
          <p:nvPr>
            <p:ph idx="1"/>
          </p:nvPr>
        </p:nvSpPr>
        <p:spPr>
          <a:xfrm>
            <a:off x="3055188" y="2057427"/>
            <a:ext cx="5426016" cy="2089663"/>
          </a:xfrm>
        </p:spPr>
        <p:txBody>
          <a:bodyPr>
            <a:normAutofit fontScale="85000" lnSpcReduction="20000"/>
          </a:bodyPr>
          <a:lstStyle/>
          <a:p>
            <a:pPr marL="109728" indent="0" algn="ctr">
              <a:buNone/>
            </a:pPr>
            <a:r>
              <a:rPr lang="en-US" dirty="0">
                <a:solidFill>
                  <a:srgbClr val="017397"/>
                </a:solidFill>
                <a:latin typeface="Calibri" panose="020F0502020204030204" pitchFamily="34" charset="0"/>
              </a:rPr>
              <a:t>www.perform2scale.org</a:t>
            </a:r>
            <a:endParaRPr lang="en-US" dirty="0">
              <a:latin typeface="Calibri" panose="020F0502020204030204" pitchFamily="34" charset="0"/>
            </a:endParaRPr>
          </a:p>
          <a:p>
            <a:pPr marL="109728" indent="0" algn="ctr">
              <a:buNone/>
            </a:pPr>
            <a:r>
              <a:rPr lang="en-US" dirty="0">
                <a:solidFill>
                  <a:srgbClr val="017397"/>
                </a:solidFill>
                <a:latin typeface="Calibri" panose="020F0502020204030204" pitchFamily="34" charset="0"/>
              </a:rPr>
              <a:t>@PERFORM2scale</a:t>
            </a:r>
          </a:p>
          <a:p>
            <a:pPr marL="109728" indent="0" algn="ctr">
              <a:buNone/>
            </a:pPr>
            <a:endParaRPr lang="en-US" dirty="0">
              <a:solidFill>
                <a:srgbClr val="017397"/>
              </a:solidFill>
              <a:latin typeface="Calibri" panose="020F0502020204030204" pitchFamily="34" charset="0"/>
            </a:endParaRPr>
          </a:p>
          <a:p>
            <a:pPr marL="109728" indent="0" algn="ctr">
              <a:buNone/>
            </a:pPr>
            <a:r>
              <a:rPr lang="en-US" dirty="0">
                <a:solidFill>
                  <a:srgbClr val="017397"/>
                </a:solidFill>
                <a:latin typeface="Calibri" panose="020F0502020204030204" pitchFamily="34" charset="0"/>
              </a:rPr>
              <a:t>If you have any questions about these slides, please contact karen.miller@lstmed.ac.uk</a:t>
            </a:r>
          </a:p>
          <a:p>
            <a:pPr marL="109728" indent="0" algn="ctr">
              <a:buNone/>
            </a:pPr>
            <a:endParaRPr lang="en-US" dirty="0">
              <a:solidFill>
                <a:srgbClr val="017397"/>
              </a:solidFill>
              <a:latin typeface="Calibri" panose="020F0502020204030204" pitchFamily="34" charset="0"/>
            </a:endParaRPr>
          </a:p>
          <a:p>
            <a:pPr marL="109728" indent="0" algn="ctr">
              <a:buNone/>
            </a:pPr>
            <a:endParaRPr lang="en-US" dirty="0">
              <a:latin typeface="Calibri" panose="020F0502020204030204" pitchFamily="34" charset="0"/>
            </a:endParaRPr>
          </a:p>
        </p:txBody>
      </p:sp>
    </p:spTree>
    <p:extLst>
      <p:ext uri="{BB962C8B-B14F-4D97-AF65-F5344CB8AC3E}">
        <p14:creationId xmlns:p14="http://schemas.microsoft.com/office/powerpoint/2010/main" val="394309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4971"/>
            <a:ext cx="11610109" cy="745733"/>
          </a:xfrm>
        </p:spPr>
        <p:txBody>
          <a:bodyPr>
            <a:normAutofit/>
          </a:bodyPr>
          <a:lstStyle/>
          <a:p>
            <a:r>
              <a:rPr lang="en-GB" sz="3200" b="1" dirty="0">
                <a:solidFill>
                  <a:schemeClr val="tx2">
                    <a:lumMod val="75000"/>
                  </a:schemeClr>
                </a:solidFill>
                <a:latin typeface="Calibri" panose="020F0502020204030204" pitchFamily="34" charset="0"/>
              </a:rPr>
              <a:t>Adaptation of ExpandNet/WHO framework for scaling-up </a:t>
            </a:r>
            <a:endParaRPr lang="en-US" sz="3200" b="1" dirty="0">
              <a:solidFill>
                <a:schemeClr val="tx2">
                  <a:lumMod val="75000"/>
                </a:schemeClr>
              </a:solidFill>
              <a:latin typeface="Calibri" panose="020F0502020204030204" pitchFamily="34" charset="0"/>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283873" y="2458100"/>
            <a:ext cx="6877591" cy="4324350"/>
          </a:xfrm>
          <a:prstGeom prst="rect">
            <a:avLst/>
          </a:prstGeom>
          <a:noFill/>
          <a:ln>
            <a:noFill/>
          </a:ln>
        </p:spPr>
      </p:pic>
      <p:sp>
        <p:nvSpPr>
          <p:cNvPr id="5" name="Rounded Rectangular Callout 10"/>
          <p:cNvSpPr/>
          <p:nvPr/>
        </p:nvSpPr>
        <p:spPr>
          <a:xfrm>
            <a:off x="3789753" y="1866280"/>
            <a:ext cx="791845" cy="591820"/>
          </a:xfrm>
          <a:prstGeom prst="wedgeRoundRectCallout">
            <a:avLst>
              <a:gd name="adj1" fmla="val 31208"/>
              <a:gd name="adj2" fmla="val 223279"/>
              <a:gd name="adj3" fmla="val 16667"/>
            </a:avLst>
          </a:prstGeom>
          <a:solidFill>
            <a:srgbClr val="FFC000">
              <a:alpha val="49000"/>
            </a:srgbClr>
          </a:solidFill>
          <a:ln w="6350" cap="flat" cmpd="sng" algn="ctr">
            <a:solidFill>
              <a:srgbClr val="5B9BD5"/>
            </a:solidFill>
            <a:prstDash val="solid"/>
            <a:miter lim="800000"/>
          </a:ln>
          <a:effectLst/>
        </p:spPr>
        <p:txBody>
          <a:bodyPr wrap="square"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outerShdw blurRad="38100" dist="19050" dir="2700000" algn="tl">
                    <a:prstClr val="black">
                      <a:alpha val="40000"/>
                    </a:prstClr>
                  </a:outerShdw>
                </a:effectLst>
                <a:uLnTx/>
                <a:uFillTx/>
                <a:latin typeface="Calibri" panose="020F0502020204030204" pitchFamily="34" charset="0"/>
                <a:ea typeface="Times New Roman" panose="02020603050405020304" pitchFamily="18" charset="0"/>
                <a:cs typeface="Times New Roman" panose="02020603050405020304" pitchFamily="18" charset="0"/>
              </a:rPr>
              <a:t>MSI</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endParaRPr>
          </a:p>
        </p:txBody>
      </p:sp>
      <p:sp>
        <p:nvSpPr>
          <p:cNvPr id="6" name="Rounded Rectangular Callout 9"/>
          <p:cNvSpPr/>
          <p:nvPr/>
        </p:nvSpPr>
        <p:spPr>
          <a:xfrm>
            <a:off x="5947461" y="1983120"/>
            <a:ext cx="1224136" cy="474980"/>
          </a:xfrm>
          <a:prstGeom prst="wedgeRoundRectCallout">
            <a:avLst>
              <a:gd name="adj1" fmla="val -57573"/>
              <a:gd name="adj2" fmla="val 75888"/>
              <a:gd name="adj3" fmla="val 16667"/>
            </a:avLst>
          </a:prstGeom>
          <a:solidFill>
            <a:srgbClr val="FFC000">
              <a:alpha val="51000"/>
            </a:srgbClr>
          </a:solidFill>
          <a:ln w="6350" cap="flat" cmpd="sng" algn="ctr">
            <a:solidFill>
              <a:srgbClr val="5B9BD5"/>
            </a:solidFill>
            <a:prstDash val="solid"/>
            <a:miter lim="800000"/>
          </a:ln>
          <a:effectLst/>
        </p:spPr>
        <p:txBody>
          <a:bodyPr wrap="square"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pitchFamily="34" charset="0"/>
                <a:ea typeface="Times New Roman" panose="02020603050405020304" pitchFamily="18" charset="0"/>
                <a:cs typeface="Times New Roman" panose="02020603050405020304" pitchFamily="18" charset="0"/>
              </a:rPr>
              <a:t>Context</a:t>
            </a:r>
            <a:endParaRPr kumimoji="0" lang="en-GB" sz="16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endParaRPr>
          </a:p>
        </p:txBody>
      </p:sp>
      <p:sp>
        <p:nvSpPr>
          <p:cNvPr id="7" name="Rounded Rectangular Callout 9"/>
          <p:cNvSpPr/>
          <p:nvPr/>
        </p:nvSpPr>
        <p:spPr>
          <a:xfrm>
            <a:off x="7756823" y="2458100"/>
            <a:ext cx="1686652" cy="900720"/>
          </a:xfrm>
          <a:prstGeom prst="wedgeRoundRectCallout">
            <a:avLst>
              <a:gd name="adj1" fmla="val -57573"/>
              <a:gd name="adj2" fmla="val 75888"/>
              <a:gd name="adj3" fmla="val 16667"/>
            </a:avLst>
          </a:prstGeom>
          <a:solidFill>
            <a:srgbClr val="FFC000">
              <a:alpha val="51000"/>
            </a:srgbClr>
          </a:solidFill>
        </p:spPr>
        <p:style>
          <a:lnRef idx="1">
            <a:schemeClr val="accent1"/>
          </a:lnRef>
          <a:fillRef idx="1">
            <a:schemeClr val="accent1"/>
          </a:fillRef>
          <a:effectRef idx="1">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outerShdw blurRad="38100" dist="19050" dir="2700000" algn="tl">
                    <a:prstClr val="black">
                      <a:alpha val="40000"/>
                    </a:prstClr>
                  </a:outerShdw>
                </a:effectLst>
                <a:uLnTx/>
                <a:uFillTx/>
                <a:latin typeface="Calibri" panose="020F0502020204030204" pitchFamily="34" charset="0"/>
                <a:ea typeface="Times New Roman" panose="02020603050405020304" pitchFamily="18" charset="0"/>
                <a:cs typeface="Times New Roman" panose="02020603050405020304" pitchFamily="18" charset="0"/>
              </a:rPr>
              <a:t>National Scale-up Support Group (NSSG)</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endParaRPr>
          </a:p>
        </p:txBody>
      </p:sp>
      <p:sp>
        <p:nvSpPr>
          <p:cNvPr id="8" name="Rounded Rectangular Callout 10"/>
          <p:cNvSpPr/>
          <p:nvPr/>
        </p:nvSpPr>
        <p:spPr>
          <a:xfrm>
            <a:off x="1539030" y="2844934"/>
            <a:ext cx="1584176" cy="1167063"/>
          </a:xfrm>
          <a:prstGeom prst="wedgeRoundRectCallout">
            <a:avLst>
              <a:gd name="adj1" fmla="val 127667"/>
              <a:gd name="adj2" fmla="val 51693"/>
              <a:gd name="adj3" fmla="val 16667"/>
            </a:avLst>
          </a:prstGeom>
          <a:solidFill>
            <a:srgbClr val="FFC000">
              <a:alpha val="49000"/>
            </a:srgbClr>
          </a:solidFill>
        </p:spPr>
        <p:style>
          <a:lnRef idx="1">
            <a:schemeClr val="accent1"/>
          </a:lnRef>
          <a:fillRef idx="1">
            <a:schemeClr val="accent1"/>
          </a:fillRef>
          <a:effectRef idx="1">
            <a:schemeClr val="accent1"/>
          </a:effectRef>
          <a:fontRef idx="minor">
            <a:schemeClr val="lt1"/>
          </a:fontRef>
        </p:style>
        <p:txBody>
          <a:bodyPr wrap="square" lIns="91440" tIns="45720" rIns="91440" bIns="45720"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outerShdw blurRad="38100" dist="19050" dir="2700000" algn="tl">
                    <a:prstClr val="black">
                      <a:alpha val="40000"/>
                    </a:prstClr>
                  </a:outerShdw>
                </a:effectLst>
                <a:uLnTx/>
                <a:uFillTx/>
                <a:latin typeface="Calibri" panose="020F0502020204030204" pitchFamily="34" charset="0"/>
                <a:ea typeface="Times New Roman" panose="02020603050405020304" pitchFamily="18" charset="0"/>
                <a:cs typeface="Times New Roman"/>
              </a:rPr>
              <a:t>Resource Team (RT)</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endParaRPr>
          </a:p>
        </p:txBody>
      </p:sp>
      <p:sp>
        <p:nvSpPr>
          <p:cNvPr id="9" name="Rounded Rectangular Callout 8"/>
          <p:cNvSpPr/>
          <p:nvPr/>
        </p:nvSpPr>
        <p:spPr>
          <a:xfrm>
            <a:off x="628650" y="4398830"/>
            <a:ext cx="3603706" cy="1656062"/>
          </a:xfrm>
          <a:prstGeom prst="wedgeRoundRectCallout">
            <a:avLst>
              <a:gd name="adj1" fmla="val 72455"/>
              <a:gd name="adj2" fmla="val 20115"/>
              <a:gd name="adj3" fmla="val 16667"/>
            </a:avLst>
          </a:prstGeom>
          <a:solidFill>
            <a:srgbClr val="FFC000">
              <a:alpha val="63922"/>
            </a:srgbClr>
          </a:solidFill>
        </p:spPr>
        <p:style>
          <a:lnRef idx="1">
            <a:schemeClr val="accent1"/>
          </a:lnRef>
          <a:fillRef idx="1">
            <a:schemeClr val="accent1"/>
          </a:fillRef>
          <a:effectRef idx="1">
            <a:schemeClr val="accent1"/>
          </a:effectRef>
          <a:fontRef idx="minor">
            <a:schemeClr val="lt1"/>
          </a:fontRef>
        </p:style>
        <p:txBody>
          <a:bodyPr wrap="square" rtlCol="0" anchor="ctr">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outerShdw blurRad="38100" dist="19050" dir="2700000" algn="tl">
                    <a:prstClr val="black">
                      <a:alpha val="40000"/>
                    </a:prstClr>
                  </a:outerShdw>
                </a:effectLst>
                <a:uLnTx/>
                <a:uFillTx/>
                <a:latin typeface="Calibri" panose="020F0502020204030204" pitchFamily="34" charset="0"/>
                <a:ea typeface="Times New Roman" panose="02020603050405020304" pitchFamily="18" charset="0"/>
                <a:cs typeface="Times New Roman" panose="02020603050405020304" pitchFamily="18" charset="0"/>
              </a:rPr>
              <a:t>Vertical scale-up: </a:t>
            </a:r>
            <a:r>
              <a:rPr kumimoji="0" lang="en-GB" sz="1600" b="0" u="none" strike="noStrike" kern="1200" cap="none" spc="0" normalizeH="0" baseline="0" noProof="0" dirty="0">
                <a:ln>
                  <a:noFill/>
                </a:ln>
                <a:solidFill>
                  <a:prstClr val="black"/>
                </a:solidFill>
                <a:effectLst/>
                <a:uLnTx/>
                <a:uFillTx/>
                <a:latin typeface="Calibri" panose="020F0502020204030204" pitchFamily="34" charset="0"/>
              </a:rPr>
              <a:t>institutionalization through policy, political, legal, budgetary or other health systems changes in particular to support the horizontal scale-up</a:t>
            </a:r>
            <a:endParaRPr kumimoji="0" lang="en-GB" sz="1600" b="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endParaRPr>
          </a:p>
        </p:txBody>
      </p:sp>
      <p:sp>
        <p:nvSpPr>
          <p:cNvPr id="11" name="Rounded Rectangular Callout 8">
            <a:extLst>
              <a:ext uri="{FF2B5EF4-FFF2-40B4-BE49-F238E27FC236}">
                <a16:creationId xmlns:a16="http://schemas.microsoft.com/office/drawing/2014/main" id="{E7125CFD-B4DF-4AB6-981B-D7D6DB5499D8}"/>
              </a:ext>
            </a:extLst>
          </p:cNvPr>
          <p:cNvSpPr/>
          <p:nvPr/>
        </p:nvSpPr>
        <p:spPr>
          <a:xfrm>
            <a:off x="8298972" y="4444242"/>
            <a:ext cx="3507015" cy="1252785"/>
          </a:xfrm>
          <a:prstGeom prst="wedgeRoundRectCallout">
            <a:avLst>
              <a:gd name="adj1" fmla="val -90530"/>
              <a:gd name="adj2" fmla="val 36961"/>
              <a:gd name="adj3" fmla="val 16667"/>
            </a:avLst>
          </a:prstGeom>
          <a:solidFill>
            <a:srgbClr val="FFC000">
              <a:alpha val="63922"/>
            </a:srgbClr>
          </a:solidFill>
        </p:spPr>
        <p:style>
          <a:lnRef idx="1">
            <a:schemeClr val="accent1"/>
          </a:lnRef>
          <a:fillRef idx="1">
            <a:schemeClr val="accent1"/>
          </a:fillRef>
          <a:effectRef idx="1">
            <a:schemeClr val="accent1"/>
          </a:effectRef>
          <a:fontRef idx="minor">
            <a:schemeClr val="lt1"/>
          </a:fontRef>
        </p:style>
        <p:txBody>
          <a:bodyPr wrap="square" rtlCol="0" anchor="ctr">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outerShdw blurRad="38100" dist="19050" dir="2700000" algn="tl">
                    <a:prstClr val="black">
                      <a:alpha val="40000"/>
                    </a:prstClr>
                  </a:outerShdw>
                </a:effectLst>
                <a:uLnTx/>
                <a:uFillTx/>
                <a:latin typeface="Calibri" panose="020F0502020204030204" pitchFamily="34" charset="0"/>
                <a:ea typeface="Times New Roman" panose="02020603050405020304" pitchFamily="18" charset="0"/>
                <a:cs typeface="Times New Roman" panose="02020603050405020304" pitchFamily="18" charset="0"/>
              </a:rPr>
              <a:t>Horizontal scale-up (during and beyond project): </a:t>
            </a:r>
            <a:br>
              <a:rPr kumimoji="0" lang="en-GB" sz="1600" b="0" i="0" u="none" strike="noStrike" kern="1200" cap="none" spc="0" normalizeH="0" baseline="0" noProof="0" dirty="0">
                <a:ln>
                  <a:noFill/>
                </a:ln>
                <a:solidFill>
                  <a:srgbClr val="000000"/>
                </a:solidFill>
                <a:effectLst>
                  <a:outerShdw blurRad="38100" dist="19050" dir="2700000" algn="tl">
                    <a:prstClr val="black">
                      <a:alpha val="40000"/>
                    </a:prstClr>
                  </a:outerShdw>
                </a:effectLst>
                <a:uLnTx/>
                <a:uFillTx/>
                <a:latin typeface="Calibri" panose="020F0502020204030204" pitchFamily="34" charset="0"/>
                <a:ea typeface="Times New Roman" panose="02020603050405020304" pitchFamily="18" charset="0"/>
                <a:cs typeface="Times New Roman" panose="02020603050405020304" pitchFamily="18" charset="0"/>
              </a:rPr>
            </a:br>
            <a:r>
              <a:rPr kumimoji="0" lang="en-GB" sz="1600" b="0" u="none" strike="noStrike" kern="1200" cap="none" spc="0" normalizeH="0" baseline="0" noProof="0" dirty="0">
                <a:ln>
                  <a:noFill/>
                </a:ln>
                <a:solidFill>
                  <a:srgbClr val="000000"/>
                </a:solidFill>
                <a:effectLst>
                  <a:outerShdw blurRad="38100" dist="19050" dir="2700000" algn="tl">
                    <a:prstClr val="black">
                      <a:alpha val="40000"/>
                    </a:prstClr>
                  </a:outerShdw>
                </a:effectLst>
                <a:uLnTx/>
                <a:uFillTx/>
                <a:latin typeface="Calibri" panose="020F0502020204030204" pitchFamily="34" charset="0"/>
                <a:ea typeface="Times New Roman" panose="02020603050405020304" pitchFamily="18" charset="0"/>
                <a:cs typeface="Times New Roman" panose="02020603050405020304" pitchFamily="18" charset="0"/>
              </a:rPr>
              <a:t>expansion and/or replication of the intervention across the country</a:t>
            </a:r>
          </a:p>
        </p:txBody>
      </p:sp>
      <p:sp>
        <p:nvSpPr>
          <p:cNvPr id="3" name="Rectangle: Rounded Corners 2">
            <a:extLst>
              <a:ext uri="{FF2B5EF4-FFF2-40B4-BE49-F238E27FC236}">
                <a16:creationId xmlns:a16="http://schemas.microsoft.com/office/drawing/2014/main" id="{D9E1ECB2-FA41-442F-9019-FE0B6724FFD8}"/>
              </a:ext>
            </a:extLst>
          </p:cNvPr>
          <p:cNvSpPr/>
          <p:nvPr/>
        </p:nvSpPr>
        <p:spPr>
          <a:xfrm>
            <a:off x="568158" y="1532760"/>
            <a:ext cx="2538663" cy="900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pitchFamily="34" charset="0"/>
              </a:rPr>
              <a:t>Process led by the Country Resource Team (CRT)</a:t>
            </a:r>
          </a:p>
        </p:txBody>
      </p:sp>
    </p:spTree>
    <p:extLst>
      <p:ext uri="{BB962C8B-B14F-4D97-AF65-F5344CB8AC3E}">
        <p14:creationId xmlns:p14="http://schemas.microsoft.com/office/powerpoint/2010/main" val="9734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295" y="798032"/>
            <a:ext cx="10972800" cy="1066800"/>
          </a:xfrm>
        </p:spPr>
        <p:txBody>
          <a:bodyPr>
            <a:normAutofit/>
          </a:bodyPr>
          <a:lstStyle/>
          <a:p>
            <a:r>
              <a:rPr lang="en-GB" sz="3200" b="1" dirty="0">
                <a:solidFill>
                  <a:schemeClr val="tx2">
                    <a:lumMod val="75000"/>
                  </a:schemeClr>
                </a:solidFill>
                <a:latin typeface="Calibri" panose="020F0502020204030204" pitchFamily="34" charset="0"/>
              </a:rPr>
              <a:t>What is action research?</a:t>
            </a:r>
          </a:p>
        </p:txBody>
      </p:sp>
      <p:sp>
        <p:nvSpPr>
          <p:cNvPr id="4" name="Content Placeholder 3"/>
          <p:cNvSpPr>
            <a:spLocks noGrp="1"/>
          </p:cNvSpPr>
          <p:nvPr>
            <p:ph sz="half" idx="1"/>
          </p:nvPr>
        </p:nvSpPr>
        <p:spPr>
          <a:xfrm>
            <a:off x="784151" y="2005639"/>
            <a:ext cx="10262191" cy="603915"/>
          </a:xfrm>
        </p:spPr>
        <p:txBody>
          <a:bodyPr>
            <a:noAutofit/>
          </a:bodyPr>
          <a:lstStyle/>
          <a:p>
            <a:pPr marL="109728" indent="0" algn="ctr">
              <a:buNone/>
            </a:pPr>
            <a:r>
              <a:rPr lang="en-GB" sz="2800" b="1" dirty="0">
                <a:solidFill>
                  <a:schemeClr val="tx1"/>
                </a:solidFill>
                <a:latin typeface="Calibri" panose="020F0502020204030204" pitchFamily="34" charset="0"/>
                <a:cs typeface="Calibri" panose="020F0502020204030204" pitchFamily="34" charset="0"/>
              </a:rPr>
              <a:t>Definition: </a:t>
            </a:r>
            <a:r>
              <a:rPr lang="en-GB" sz="2800" dirty="0">
                <a:solidFill>
                  <a:schemeClr val="tx1"/>
                </a:solidFill>
                <a:latin typeface="Calibri" panose="020F0502020204030204" pitchFamily="34" charset="0"/>
                <a:cs typeface="Calibri" panose="020F0502020204030204" pitchFamily="34" charset="0"/>
              </a:rPr>
              <a:t>“</a:t>
            </a:r>
            <a:r>
              <a:rPr lang="en-GB" sz="2800" i="1" dirty="0">
                <a:solidFill>
                  <a:schemeClr val="tx1"/>
                </a:solidFill>
                <a:latin typeface="Calibri" panose="020F0502020204030204" pitchFamily="34" charset="0"/>
                <a:cs typeface="Calibri" panose="020F0502020204030204" pitchFamily="34" charset="0"/>
              </a:rPr>
              <a:t>an enquiry which is conducted by a group on a problem which is of interest to them”</a:t>
            </a:r>
          </a:p>
        </p:txBody>
      </p:sp>
      <p:sp>
        <p:nvSpPr>
          <p:cNvPr id="5" name="Content Placeholder 4"/>
          <p:cNvSpPr>
            <a:spLocks noGrp="1"/>
          </p:cNvSpPr>
          <p:nvPr>
            <p:ph sz="half" idx="2"/>
          </p:nvPr>
        </p:nvSpPr>
        <p:spPr>
          <a:xfrm>
            <a:off x="964904" y="3076280"/>
            <a:ext cx="9666177" cy="2331559"/>
          </a:xfrm>
        </p:spPr>
        <p:txBody>
          <a:bodyPr>
            <a:noAutofit/>
          </a:bodyPr>
          <a:lstStyle/>
          <a:p>
            <a:pPr marL="109728" indent="0">
              <a:buNone/>
            </a:pPr>
            <a:r>
              <a:rPr lang="en-GB" sz="2800" b="1" dirty="0">
                <a:solidFill>
                  <a:schemeClr val="tx1"/>
                </a:solidFill>
                <a:latin typeface="Calibri" panose="020F0502020204030204" pitchFamily="34" charset="0"/>
                <a:cs typeface="Calibri" panose="020F0502020204030204" pitchFamily="34" charset="0"/>
              </a:rPr>
              <a:t>Aims: </a:t>
            </a:r>
          </a:p>
          <a:p>
            <a:pPr marL="806958" lvl="1" indent="-514350">
              <a:buClr>
                <a:schemeClr val="tx1"/>
              </a:buClr>
            </a:pPr>
            <a:r>
              <a:rPr lang="en-GB" sz="2800" dirty="0">
                <a:solidFill>
                  <a:schemeClr val="tx1"/>
                </a:solidFill>
                <a:latin typeface="Calibri" panose="020F0502020204030204" pitchFamily="34" charset="0"/>
                <a:cs typeface="Calibri" panose="020F0502020204030204" pitchFamily="34" charset="0"/>
              </a:rPr>
              <a:t>to improve practice </a:t>
            </a:r>
          </a:p>
          <a:p>
            <a:pPr marL="806958" lvl="1" indent="-514350">
              <a:buClr>
                <a:schemeClr val="tx1"/>
              </a:buClr>
            </a:pPr>
            <a:r>
              <a:rPr lang="en-GB" sz="2800" dirty="0">
                <a:solidFill>
                  <a:schemeClr val="tx1"/>
                </a:solidFill>
                <a:latin typeface="Calibri" panose="020F0502020204030204" pitchFamily="34" charset="0"/>
                <a:cs typeface="Calibri" panose="020F0502020204030204" pitchFamily="34" charset="0"/>
              </a:rPr>
              <a:t>to generate knowledge about the processes and strategies that work best to create that improvement</a:t>
            </a:r>
          </a:p>
        </p:txBody>
      </p:sp>
      <p:sp>
        <p:nvSpPr>
          <p:cNvPr id="6" name="Rectangle 5"/>
          <p:cNvSpPr/>
          <p:nvPr/>
        </p:nvSpPr>
        <p:spPr>
          <a:xfrm>
            <a:off x="339355" y="6293369"/>
            <a:ext cx="4572000" cy="369332"/>
          </a:xfrm>
          <a:prstGeom prst="rect">
            <a:avLst/>
          </a:prstGeom>
        </p:spPr>
        <p:txBody>
          <a:bodyPr>
            <a:spAutoFit/>
          </a:bodyPr>
          <a:lstStyle/>
          <a:p>
            <a:r>
              <a:rPr lang="en-GB" dirty="0">
                <a:latin typeface="AdvTT00bc0be2+20"/>
              </a:rPr>
              <a:t>Source: Reason and Bradbury, 2001</a:t>
            </a:r>
            <a:endParaRPr lang="en-GB" dirty="0"/>
          </a:p>
        </p:txBody>
      </p:sp>
    </p:spTree>
    <p:extLst>
      <p:ext uri="{BB962C8B-B14F-4D97-AF65-F5344CB8AC3E}">
        <p14:creationId xmlns:p14="http://schemas.microsoft.com/office/powerpoint/2010/main" val="360876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55" y="502445"/>
            <a:ext cx="10972800" cy="1066800"/>
          </a:xfrm>
        </p:spPr>
        <p:txBody>
          <a:bodyPr>
            <a:normAutofit/>
          </a:bodyPr>
          <a:lstStyle/>
          <a:p>
            <a:r>
              <a:rPr lang="en-GB" sz="3200" b="1" dirty="0">
                <a:solidFill>
                  <a:schemeClr val="tx2">
                    <a:lumMod val="75000"/>
                  </a:schemeClr>
                </a:solidFill>
                <a:latin typeface="Calibri" panose="020F0502020204030204" pitchFamily="34" charset="0"/>
              </a:rPr>
              <a:t>The elements of the action research cycle</a:t>
            </a:r>
          </a:p>
        </p:txBody>
      </p:sp>
      <p:pic>
        <p:nvPicPr>
          <p:cNvPr id="8" name="Picture 7"/>
          <p:cNvPicPr>
            <a:picLocks noChangeAspect="1"/>
          </p:cNvPicPr>
          <p:nvPr/>
        </p:nvPicPr>
        <p:blipFill>
          <a:blip r:embed="rId3"/>
          <a:stretch>
            <a:fillRect/>
          </a:stretch>
        </p:blipFill>
        <p:spPr>
          <a:xfrm>
            <a:off x="2269524" y="1437402"/>
            <a:ext cx="7115108" cy="4832904"/>
          </a:xfrm>
          <a:prstGeom prst="rect">
            <a:avLst/>
          </a:prstGeom>
        </p:spPr>
      </p:pic>
      <p:sp>
        <p:nvSpPr>
          <p:cNvPr id="9" name="TextBox 8"/>
          <p:cNvSpPr txBox="1"/>
          <p:nvPr/>
        </p:nvSpPr>
        <p:spPr>
          <a:xfrm>
            <a:off x="308344" y="6355555"/>
            <a:ext cx="5029200"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Source: </a:t>
            </a:r>
            <a:r>
              <a:rPr lang="en-GB" dirty="0">
                <a:latin typeface="Calibri" panose="020F0502020204030204" pitchFamily="34" charset="0"/>
                <a:cs typeface="Calibri" panose="020F0502020204030204" pitchFamily="34" charset="0"/>
                <a:hlinkClick r:id="rId4"/>
              </a:rPr>
              <a:t>Mshelia et al 2013 </a:t>
            </a:r>
            <a:r>
              <a:rPr lang="en-GB" dirty="0">
                <a:latin typeface="Calibri" panose="020F0502020204030204" pitchFamily="34" charset="0"/>
                <a:cs typeface="Calibri" panose="020F0502020204030204" pitchFamily="34" charset="0"/>
              </a:rPr>
              <a:t>p3</a:t>
            </a:r>
          </a:p>
        </p:txBody>
      </p:sp>
    </p:spTree>
    <p:extLst>
      <p:ext uri="{BB962C8B-B14F-4D97-AF65-F5344CB8AC3E}">
        <p14:creationId xmlns:p14="http://schemas.microsoft.com/office/powerpoint/2010/main" val="361880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69" y="738926"/>
            <a:ext cx="10972800" cy="1066800"/>
          </a:xfrm>
        </p:spPr>
        <p:txBody>
          <a:bodyPr vert="horz" anchor="ctr">
            <a:normAutofit/>
          </a:bodyPr>
          <a:lstStyle/>
          <a:p>
            <a:r>
              <a:rPr lang="en-GB" sz="3200" b="1" dirty="0">
                <a:solidFill>
                  <a:schemeClr val="tx2">
                    <a:lumMod val="75000"/>
                  </a:schemeClr>
                </a:solidFill>
                <a:latin typeface="Calibri" panose="020F0502020204030204" pitchFamily="34" charset="0"/>
              </a:rPr>
              <a:t>Implications for the action research cycle to be effective</a:t>
            </a:r>
          </a:p>
        </p:txBody>
      </p:sp>
      <p:sp>
        <p:nvSpPr>
          <p:cNvPr id="4" name="Content Placeholder 3"/>
          <p:cNvSpPr>
            <a:spLocks noGrp="1"/>
          </p:cNvSpPr>
          <p:nvPr>
            <p:ph idx="1"/>
          </p:nvPr>
        </p:nvSpPr>
        <p:spPr>
          <a:xfrm>
            <a:off x="955159" y="1954582"/>
            <a:ext cx="8229600" cy="4525963"/>
          </a:xfrm>
        </p:spPr>
        <p:txBody>
          <a:bodyPr>
            <a:normAutofit/>
          </a:bodyPr>
          <a:lstStyle/>
          <a:p>
            <a:pPr fontAlgn="ctr">
              <a:buClr>
                <a:schemeClr val="tx1"/>
              </a:buClr>
            </a:pPr>
            <a:r>
              <a:rPr lang="en-GB" dirty="0">
                <a:solidFill>
                  <a:schemeClr val="tx1"/>
                </a:solidFill>
                <a:latin typeface="Calibri" panose="020F0502020204030204" pitchFamily="34" charset="0"/>
                <a:cs typeface="Calibri" panose="020F0502020204030204" pitchFamily="34" charset="0"/>
              </a:rPr>
              <a:t>Identify problems of real concern (ownership)</a:t>
            </a:r>
          </a:p>
          <a:p>
            <a:pPr fontAlgn="ctr">
              <a:buClr>
                <a:schemeClr val="tx1"/>
              </a:buClr>
            </a:pPr>
            <a:r>
              <a:rPr lang="en-GB" dirty="0">
                <a:solidFill>
                  <a:schemeClr val="tx1"/>
                </a:solidFill>
                <a:latin typeface="Calibri" panose="020F0502020204030204" pitchFamily="34" charset="0"/>
                <a:cs typeface="Calibri" panose="020F0502020204030204" pitchFamily="34" charset="0"/>
              </a:rPr>
              <a:t>Put real plan into action</a:t>
            </a:r>
          </a:p>
          <a:p>
            <a:pPr fontAlgn="ctr">
              <a:buClr>
                <a:schemeClr val="tx1"/>
              </a:buClr>
            </a:pPr>
            <a:r>
              <a:rPr lang="en-GB" dirty="0">
                <a:solidFill>
                  <a:schemeClr val="tx1"/>
                </a:solidFill>
                <a:latin typeface="Calibri" panose="020F0502020204030204" pitchFamily="34" charset="0"/>
                <a:cs typeface="Calibri" panose="020F0502020204030204" pitchFamily="34" charset="0"/>
              </a:rPr>
              <a:t>Observe/measure effects</a:t>
            </a:r>
          </a:p>
          <a:p>
            <a:pPr fontAlgn="ctr">
              <a:buClr>
                <a:schemeClr val="tx1"/>
              </a:buClr>
            </a:pPr>
            <a:r>
              <a:rPr lang="en-GB" dirty="0">
                <a:solidFill>
                  <a:schemeClr val="tx1"/>
                </a:solidFill>
                <a:latin typeface="Calibri" panose="020F0502020204030204" pitchFamily="34" charset="0"/>
                <a:cs typeface="Calibri" panose="020F0502020204030204" pitchFamily="34" charset="0"/>
              </a:rPr>
              <a:t>Have the time and inclination to reflect on process and effects (generate knowledge)</a:t>
            </a:r>
          </a:p>
          <a:p>
            <a:pPr fontAlgn="ctr">
              <a:buClr>
                <a:schemeClr val="tx1"/>
              </a:buClr>
            </a:pPr>
            <a:r>
              <a:rPr lang="en-GB" dirty="0">
                <a:solidFill>
                  <a:schemeClr val="tx1"/>
                </a:solidFill>
                <a:latin typeface="Calibri" panose="020F0502020204030204" pitchFamily="34" charset="0"/>
                <a:cs typeface="Calibri" panose="020F0502020204030204" pitchFamily="34" charset="0"/>
              </a:rPr>
              <a:t>Apply lessons to future plans/AR cycles (improve practice)</a:t>
            </a:r>
          </a:p>
        </p:txBody>
      </p:sp>
    </p:spTree>
    <p:extLst>
      <p:ext uri="{BB962C8B-B14F-4D97-AF65-F5344CB8AC3E}">
        <p14:creationId xmlns:p14="http://schemas.microsoft.com/office/powerpoint/2010/main" val="144807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E803-86DF-4C28-87D2-4C5862479B3A}"/>
              </a:ext>
            </a:extLst>
          </p:cNvPr>
          <p:cNvSpPr>
            <a:spLocks noGrp="1"/>
          </p:cNvSpPr>
          <p:nvPr>
            <p:ph type="title"/>
          </p:nvPr>
        </p:nvSpPr>
        <p:spPr>
          <a:xfrm>
            <a:off x="83970" y="510228"/>
            <a:ext cx="10532606" cy="1066800"/>
          </a:xfrm>
        </p:spPr>
        <p:txBody>
          <a:bodyPr>
            <a:normAutofit/>
          </a:bodyPr>
          <a:lstStyle/>
          <a:p>
            <a:r>
              <a:rPr lang="en-GB" sz="3200" b="1" dirty="0">
                <a:solidFill>
                  <a:srgbClr val="017397"/>
                </a:solidFill>
                <a:latin typeface="Calibri" panose="020F0502020204030204" pitchFamily="34" charset="0"/>
              </a:rPr>
              <a:t>Management Strengthening Intervention (MSI)</a:t>
            </a:r>
          </a:p>
        </p:txBody>
      </p:sp>
      <p:pic>
        <p:nvPicPr>
          <p:cNvPr id="6" name="Content Placeholder 4">
            <a:extLst>
              <a:ext uri="{FF2B5EF4-FFF2-40B4-BE49-F238E27FC236}">
                <a16:creationId xmlns:a16="http://schemas.microsoft.com/office/drawing/2014/main" id="{FC5E7C84-23B1-4333-BF8D-5AF80F14D696}"/>
              </a:ext>
            </a:extLst>
          </p:cNvPr>
          <p:cNvPicPr>
            <a:picLocks noChangeAspect="1"/>
          </p:cNvPicPr>
          <p:nvPr/>
        </p:nvPicPr>
        <p:blipFill>
          <a:blip r:embed="rId3"/>
          <a:stretch>
            <a:fillRect/>
          </a:stretch>
        </p:blipFill>
        <p:spPr>
          <a:xfrm>
            <a:off x="4419206" y="3146632"/>
            <a:ext cx="3374228" cy="3164068"/>
          </a:xfrm>
          <a:prstGeom prst="rect">
            <a:avLst/>
          </a:prstGeom>
        </p:spPr>
      </p:pic>
      <p:grpSp>
        <p:nvGrpSpPr>
          <p:cNvPr id="7" name="Group 6">
            <a:extLst>
              <a:ext uri="{FF2B5EF4-FFF2-40B4-BE49-F238E27FC236}">
                <a16:creationId xmlns:a16="http://schemas.microsoft.com/office/drawing/2014/main" id="{343A83CB-B344-4628-AF03-499A3C677E2B}"/>
              </a:ext>
            </a:extLst>
          </p:cNvPr>
          <p:cNvGrpSpPr/>
          <p:nvPr/>
        </p:nvGrpSpPr>
        <p:grpSpPr>
          <a:xfrm>
            <a:off x="2308485" y="3381865"/>
            <a:ext cx="981125" cy="606823"/>
            <a:chOff x="849619" y="136844"/>
            <a:chExt cx="604058" cy="809097"/>
          </a:xfrm>
          <a:effectLst>
            <a:outerShdw blurRad="50800" dist="38100" dir="2700000" algn="tl" rotWithShape="0">
              <a:prstClr val="black">
                <a:alpha val="40000"/>
              </a:prstClr>
            </a:outerShdw>
          </a:effectLst>
        </p:grpSpPr>
        <p:sp>
          <p:nvSpPr>
            <p:cNvPr id="8" name="Rectangle: Rounded Corners 7">
              <a:extLst>
                <a:ext uri="{FF2B5EF4-FFF2-40B4-BE49-F238E27FC236}">
                  <a16:creationId xmlns:a16="http://schemas.microsoft.com/office/drawing/2014/main" id="{9169FB99-1C0C-42F2-9761-C1A7D792ACF9}"/>
                </a:ext>
              </a:extLst>
            </p:cNvPr>
            <p:cNvSpPr/>
            <p:nvPr/>
          </p:nvSpPr>
          <p:spPr>
            <a:xfrm>
              <a:off x="849619" y="136844"/>
              <a:ext cx="604058" cy="809097"/>
            </a:xfrm>
            <a:prstGeom prst="roundRect">
              <a:avLst>
                <a:gd name="adj" fmla="val 10000"/>
              </a:avLst>
            </a:prstGeom>
            <a:solidFill>
              <a:srgbClr val="4BACC6"/>
            </a:solidFill>
            <a:ln w="12700" cap="flat" cmpd="sng" algn="ctr">
              <a:solidFill>
                <a:sysClr val="window" lastClr="FFFFFF">
                  <a:hueOff val="0"/>
                  <a:satOff val="0"/>
                  <a:lumOff val="0"/>
                  <a:alphaOff val="0"/>
                </a:sysClr>
              </a:solidFill>
              <a:prstDash val="solid"/>
              <a:miter lim="800000"/>
            </a:ln>
            <a:effectLst/>
          </p:spPr>
        </p:sp>
        <p:sp>
          <p:nvSpPr>
            <p:cNvPr id="9" name="Rectangle: Rounded Corners 4">
              <a:extLst>
                <a:ext uri="{FF2B5EF4-FFF2-40B4-BE49-F238E27FC236}">
                  <a16:creationId xmlns:a16="http://schemas.microsoft.com/office/drawing/2014/main" id="{4BF8F3B4-6716-4FC7-BD14-A83762A76A78}"/>
                </a:ext>
              </a:extLst>
            </p:cNvPr>
            <p:cNvSpPr txBox="1"/>
            <p:nvPr/>
          </p:nvSpPr>
          <p:spPr>
            <a:xfrm>
              <a:off x="867311" y="154536"/>
              <a:ext cx="568674" cy="791405"/>
            </a:xfrm>
            <a:prstGeom prst="rect">
              <a:avLst/>
            </a:prstGeom>
            <a:noFill/>
            <a:ln>
              <a:noFill/>
            </a:ln>
            <a:effectLst/>
          </p:spPr>
          <p:txBody>
            <a:bodyPr spcFirstLastPara="0" vert="horz" wrap="square" lIns="28575" tIns="28575" rIns="28575" bIns="28575" numCol="1" spcCol="127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US" sz="1050" b="0" i="0" u="none" strike="noStrike" kern="0" cap="none" spc="0" normalizeH="0" baseline="0" noProof="0">
                  <a:ln>
                    <a:noFill/>
                  </a:ln>
                  <a:solidFill>
                    <a:sysClr val="window" lastClr="FFFFFF"/>
                  </a:solidFill>
                  <a:effectLst/>
                  <a:uLnTx/>
                  <a:uFillTx/>
                  <a:latin typeface="Calibri" panose="020F0502020204030204"/>
                  <a:ea typeface="+mn-ea"/>
                  <a:cs typeface="+mn-cs"/>
                </a:rPr>
                <a:t>Situation Analysis</a:t>
              </a:r>
            </a:p>
          </p:txBody>
        </p:sp>
      </p:grpSp>
      <p:grpSp>
        <p:nvGrpSpPr>
          <p:cNvPr id="10" name="Group 9">
            <a:extLst>
              <a:ext uri="{FF2B5EF4-FFF2-40B4-BE49-F238E27FC236}">
                <a16:creationId xmlns:a16="http://schemas.microsoft.com/office/drawing/2014/main" id="{0F3DD71A-AA64-4DDC-A0AB-14C1042A7CCD}"/>
              </a:ext>
            </a:extLst>
          </p:cNvPr>
          <p:cNvGrpSpPr/>
          <p:nvPr/>
        </p:nvGrpSpPr>
        <p:grpSpPr>
          <a:xfrm>
            <a:off x="2261479" y="4260264"/>
            <a:ext cx="997798" cy="552029"/>
            <a:chOff x="3020791" y="1894962"/>
            <a:chExt cx="1333009" cy="736038"/>
          </a:xfrm>
          <a:effectLst>
            <a:outerShdw blurRad="50800" dist="38100" dir="2700000" algn="tl" rotWithShape="0">
              <a:prstClr val="black">
                <a:alpha val="40000"/>
              </a:prstClr>
            </a:outerShdw>
          </a:effectLst>
        </p:grpSpPr>
        <p:sp>
          <p:nvSpPr>
            <p:cNvPr id="11" name="Rectangle: Rounded Corners 10">
              <a:extLst>
                <a:ext uri="{FF2B5EF4-FFF2-40B4-BE49-F238E27FC236}">
                  <a16:creationId xmlns:a16="http://schemas.microsoft.com/office/drawing/2014/main" id="{890E2E4A-E4B4-4735-BCBF-AA27AD216BF5}"/>
                </a:ext>
              </a:extLst>
            </p:cNvPr>
            <p:cNvSpPr/>
            <p:nvPr/>
          </p:nvSpPr>
          <p:spPr>
            <a:xfrm>
              <a:off x="3020791" y="1894962"/>
              <a:ext cx="1333009" cy="736038"/>
            </a:xfrm>
            <a:prstGeom prst="roundRect">
              <a:avLst>
                <a:gd name="adj" fmla="val 10000"/>
              </a:avLst>
            </a:prstGeom>
            <a:solidFill>
              <a:srgbClr val="4BACC6"/>
            </a:solidFill>
            <a:ln w="12700" cap="flat" cmpd="sng" algn="ctr">
              <a:solidFill>
                <a:sysClr val="window" lastClr="FFFFFF">
                  <a:hueOff val="0"/>
                  <a:satOff val="0"/>
                  <a:lumOff val="0"/>
                  <a:alphaOff val="0"/>
                </a:sysClr>
              </a:solidFill>
              <a:prstDash val="solid"/>
              <a:miter lim="800000"/>
            </a:ln>
            <a:effectLst/>
          </p:spPr>
        </p:sp>
        <p:sp>
          <p:nvSpPr>
            <p:cNvPr id="12" name="Rectangle: Rounded Corners 4">
              <a:extLst>
                <a:ext uri="{FF2B5EF4-FFF2-40B4-BE49-F238E27FC236}">
                  <a16:creationId xmlns:a16="http://schemas.microsoft.com/office/drawing/2014/main" id="{0362B541-46DC-4BBF-A0DB-2F0B4F6163F7}"/>
                </a:ext>
              </a:extLst>
            </p:cNvPr>
            <p:cNvSpPr txBox="1"/>
            <p:nvPr/>
          </p:nvSpPr>
          <p:spPr>
            <a:xfrm>
              <a:off x="3042349" y="1916520"/>
              <a:ext cx="1289893" cy="692922"/>
            </a:xfrm>
            <a:prstGeom prst="rect">
              <a:avLst/>
            </a:prstGeom>
            <a:noFill/>
            <a:ln>
              <a:noFill/>
            </a:ln>
            <a:effectLst/>
          </p:spPr>
          <p:txBody>
            <a:bodyPr spcFirstLastPara="0" vert="horz" wrap="square" lIns="28575" tIns="28575" rIns="28575" bIns="28575" numCol="1" spcCol="127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US" sz="1050" b="0" i="0" u="none" strike="noStrike" kern="0" cap="none" spc="0" normalizeH="0" baseline="0" noProof="0">
                  <a:ln>
                    <a:noFill/>
                  </a:ln>
                  <a:solidFill>
                    <a:sysClr val="window" lastClr="FFFFFF"/>
                  </a:solidFill>
                  <a:effectLst/>
                  <a:uLnTx/>
                  <a:uFillTx/>
                  <a:latin typeface="Calibri" panose="020F0502020204030204"/>
                  <a:ea typeface="+mn-ea"/>
                  <a:cs typeface="+mn-cs"/>
                </a:rPr>
                <a:t>MSI Workshop 1: problem analysis </a:t>
              </a:r>
            </a:p>
          </p:txBody>
        </p:sp>
      </p:grpSp>
      <p:grpSp>
        <p:nvGrpSpPr>
          <p:cNvPr id="13" name="Group 12">
            <a:extLst>
              <a:ext uri="{FF2B5EF4-FFF2-40B4-BE49-F238E27FC236}">
                <a16:creationId xmlns:a16="http://schemas.microsoft.com/office/drawing/2014/main" id="{C7AF1BBA-7068-4A28-B9EF-5627C82B5B90}"/>
              </a:ext>
            </a:extLst>
          </p:cNvPr>
          <p:cNvGrpSpPr/>
          <p:nvPr/>
        </p:nvGrpSpPr>
        <p:grpSpPr>
          <a:xfrm>
            <a:off x="2287732" y="5083869"/>
            <a:ext cx="997798" cy="569274"/>
            <a:chOff x="4785105" y="1883465"/>
            <a:chExt cx="1078259" cy="759032"/>
          </a:xfrm>
          <a:effectLst>
            <a:outerShdw blurRad="50800" dist="38100" dir="2700000" algn="tl" rotWithShape="0">
              <a:prstClr val="black">
                <a:alpha val="40000"/>
              </a:prstClr>
            </a:outerShdw>
          </a:effectLst>
        </p:grpSpPr>
        <p:sp>
          <p:nvSpPr>
            <p:cNvPr id="14" name="Rectangle: Rounded Corners 13">
              <a:extLst>
                <a:ext uri="{FF2B5EF4-FFF2-40B4-BE49-F238E27FC236}">
                  <a16:creationId xmlns:a16="http://schemas.microsoft.com/office/drawing/2014/main" id="{9CD0748D-BB24-4898-8E25-7E9291EF1527}"/>
                </a:ext>
              </a:extLst>
            </p:cNvPr>
            <p:cNvSpPr/>
            <p:nvPr/>
          </p:nvSpPr>
          <p:spPr>
            <a:xfrm>
              <a:off x="4785105" y="1883465"/>
              <a:ext cx="1078259" cy="759032"/>
            </a:xfrm>
            <a:prstGeom prst="roundRect">
              <a:avLst>
                <a:gd name="adj" fmla="val 10000"/>
              </a:avLst>
            </a:prstGeom>
            <a:solidFill>
              <a:srgbClr val="4BACC6"/>
            </a:solidFill>
            <a:ln w="12700" cap="flat" cmpd="sng" algn="ctr">
              <a:solidFill>
                <a:sysClr val="window" lastClr="FFFFFF">
                  <a:hueOff val="0"/>
                  <a:satOff val="0"/>
                  <a:lumOff val="0"/>
                  <a:alphaOff val="0"/>
                </a:sysClr>
              </a:solidFill>
              <a:prstDash val="solid"/>
              <a:miter lim="800000"/>
            </a:ln>
            <a:effectLst/>
          </p:spPr>
        </p:sp>
        <p:sp>
          <p:nvSpPr>
            <p:cNvPr id="15" name="Rectangle: Rounded Corners 4">
              <a:extLst>
                <a:ext uri="{FF2B5EF4-FFF2-40B4-BE49-F238E27FC236}">
                  <a16:creationId xmlns:a16="http://schemas.microsoft.com/office/drawing/2014/main" id="{40684063-8F74-4BE6-871C-CEB599D6AC95}"/>
                </a:ext>
              </a:extLst>
            </p:cNvPr>
            <p:cNvSpPr txBox="1"/>
            <p:nvPr/>
          </p:nvSpPr>
          <p:spPr>
            <a:xfrm>
              <a:off x="4807336" y="1905696"/>
              <a:ext cx="1033797" cy="714570"/>
            </a:xfrm>
            <a:prstGeom prst="rect">
              <a:avLst/>
            </a:prstGeom>
            <a:noFill/>
            <a:ln>
              <a:noFill/>
            </a:ln>
            <a:effectLst/>
          </p:spPr>
          <p:txBody>
            <a:bodyPr spcFirstLastPara="0" vert="horz" wrap="square" lIns="28575" tIns="28575" rIns="28575" bIns="28575" numCol="1" spcCol="127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US" sz="1050" b="0" i="0" u="none" strike="noStrike" kern="0" cap="none" spc="0" normalizeH="0" baseline="0" noProof="0">
                  <a:ln>
                    <a:noFill/>
                  </a:ln>
                  <a:solidFill>
                    <a:sysClr val="window" lastClr="FFFFFF"/>
                  </a:solidFill>
                  <a:effectLst/>
                  <a:uLnTx/>
                  <a:uFillTx/>
                  <a:latin typeface="Calibri" panose="020F0502020204030204"/>
                  <a:ea typeface="+mn-ea"/>
                  <a:cs typeface="+mn-cs"/>
                </a:rPr>
                <a:t>Further problem analysis in district</a:t>
              </a:r>
            </a:p>
          </p:txBody>
        </p:sp>
      </p:grpSp>
      <p:grpSp>
        <p:nvGrpSpPr>
          <p:cNvPr id="16" name="Group 15">
            <a:extLst>
              <a:ext uri="{FF2B5EF4-FFF2-40B4-BE49-F238E27FC236}">
                <a16:creationId xmlns:a16="http://schemas.microsoft.com/office/drawing/2014/main" id="{800D3D41-5640-4986-A07B-172F0733E779}"/>
              </a:ext>
            </a:extLst>
          </p:cNvPr>
          <p:cNvGrpSpPr/>
          <p:nvPr/>
        </p:nvGrpSpPr>
        <p:grpSpPr>
          <a:xfrm>
            <a:off x="2300149" y="5902845"/>
            <a:ext cx="997798" cy="617982"/>
            <a:chOff x="6294668" y="1894962"/>
            <a:chExt cx="1211284" cy="736038"/>
          </a:xfrm>
          <a:effectLst>
            <a:outerShdw blurRad="50800" dist="38100" dir="2700000" algn="tl" rotWithShape="0">
              <a:prstClr val="black">
                <a:alpha val="40000"/>
              </a:prstClr>
            </a:outerShdw>
          </a:effectLst>
        </p:grpSpPr>
        <p:sp>
          <p:nvSpPr>
            <p:cNvPr id="17" name="Rectangle: Rounded Corners 16">
              <a:extLst>
                <a:ext uri="{FF2B5EF4-FFF2-40B4-BE49-F238E27FC236}">
                  <a16:creationId xmlns:a16="http://schemas.microsoft.com/office/drawing/2014/main" id="{F66EEFC2-7A07-45C3-B5D5-54CCF66D30DB}"/>
                </a:ext>
              </a:extLst>
            </p:cNvPr>
            <p:cNvSpPr/>
            <p:nvPr/>
          </p:nvSpPr>
          <p:spPr>
            <a:xfrm>
              <a:off x="6294668" y="1894962"/>
              <a:ext cx="1211284" cy="736038"/>
            </a:xfrm>
            <a:prstGeom prst="roundRect">
              <a:avLst>
                <a:gd name="adj" fmla="val 10000"/>
              </a:avLst>
            </a:prstGeom>
            <a:solidFill>
              <a:srgbClr val="4BACC6"/>
            </a:solidFill>
            <a:ln w="12700" cap="flat" cmpd="sng" algn="ctr">
              <a:solidFill>
                <a:sysClr val="window" lastClr="FFFFFF">
                  <a:hueOff val="0"/>
                  <a:satOff val="0"/>
                  <a:lumOff val="0"/>
                  <a:alphaOff val="0"/>
                </a:sysClr>
              </a:solidFill>
              <a:prstDash val="solid"/>
              <a:miter lim="800000"/>
            </a:ln>
            <a:effectLst/>
          </p:spPr>
        </p:sp>
        <p:sp>
          <p:nvSpPr>
            <p:cNvPr id="18" name="Rectangle: Rounded Corners 4">
              <a:extLst>
                <a:ext uri="{FF2B5EF4-FFF2-40B4-BE49-F238E27FC236}">
                  <a16:creationId xmlns:a16="http://schemas.microsoft.com/office/drawing/2014/main" id="{9E54C436-7B1E-4C46-87EB-CFB4240283DD}"/>
                </a:ext>
              </a:extLst>
            </p:cNvPr>
            <p:cNvSpPr txBox="1"/>
            <p:nvPr/>
          </p:nvSpPr>
          <p:spPr>
            <a:xfrm>
              <a:off x="6316225" y="1916520"/>
              <a:ext cx="1168168" cy="692922"/>
            </a:xfrm>
            <a:prstGeom prst="rect">
              <a:avLst/>
            </a:prstGeom>
            <a:noFill/>
            <a:ln>
              <a:noFill/>
            </a:ln>
            <a:effectLst/>
          </p:spPr>
          <p:txBody>
            <a:bodyPr spcFirstLastPara="0" vert="horz" wrap="square" lIns="28575" tIns="28575" rIns="28575" bIns="28575" numCol="1" spcCol="127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US" sz="1050" b="0" i="0" u="none" strike="noStrike" kern="0" cap="none" spc="0" normalizeH="0" baseline="0" noProof="0" dirty="0">
                  <a:ln>
                    <a:noFill/>
                  </a:ln>
                  <a:solidFill>
                    <a:sysClr val="window" lastClr="FFFFFF"/>
                  </a:solidFill>
                  <a:effectLst/>
                  <a:uLnTx/>
                  <a:uFillTx/>
                  <a:latin typeface="Calibri" panose="020F0502020204030204"/>
                  <a:ea typeface="+mn-ea"/>
                  <a:cs typeface="+mn-cs"/>
                </a:rPr>
                <a:t>MSI Workshop 2: develop strategies and workplan</a:t>
              </a:r>
            </a:p>
          </p:txBody>
        </p:sp>
      </p:grpSp>
      <p:grpSp>
        <p:nvGrpSpPr>
          <p:cNvPr id="19" name="Group 18">
            <a:extLst>
              <a:ext uri="{FF2B5EF4-FFF2-40B4-BE49-F238E27FC236}">
                <a16:creationId xmlns:a16="http://schemas.microsoft.com/office/drawing/2014/main" id="{354ECDAA-0993-41A0-A51C-D6F16EFE3546}"/>
              </a:ext>
            </a:extLst>
          </p:cNvPr>
          <p:cNvGrpSpPr/>
          <p:nvPr/>
        </p:nvGrpSpPr>
        <p:grpSpPr>
          <a:xfrm>
            <a:off x="5565857" y="1871684"/>
            <a:ext cx="978456" cy="591823"/>
            <a:chOff x="7801793" y="1894962"/>
            <a:chExt cx="1304608" cy="736038"/>
          </a:xfrm>
          <a:effectLst>
            <a:outerShdw blurRad="50800" dist="38100" dir="2700000" algn="tl" rotWithShape="0">
              <a:prstClr val="black">
                <a:alpha val="40000"/>
              </a:prstClr>
            </a:outerShdw>
          </a:effectLst>
        </p:grpSpPr>
        <p:sp>
          <p:nvSpPr>
            <p:cNvPr id="20" name="Rectangle: Rounded Corners 19">
              <a:extLst>
                <a:ext uri="{FF2B5EF4-FFF2-40B4-BE49-F238E27FC236}">
                  <a16:creationId xmlns:a16="http://schemas.microsoft.com/office/drawing/2014/main" id="{6056EB96-C63D-42D4-B14D-EB8CA59D1393}"/>
                </a:ext>
              </a:extLst>
            </p:cNvPr>
            <p:cNvSpPr/>
            <p:nvPr/>
          </p:nvSpPr>
          <p:spPr>
            <a:xfrm>
              <a:off x="7801793" y="1894962"/>
              <a:ext cx="1304608" cy="736038"/>
            </a:xfrm>
            <a:prstGeom prst="roundRect">
              <a:avLst>
                <a:gd name="adj" fmla="val 10000"/>
              </a:avLst>
            </a:prstGeom>
            <a:solidFill>
              <a:srgbClr val="4BACC6"/>
            </a:solidFill>
            <a:ln w="12700" cap="flat" cmpd="sng" algn="ctr">
              <a:solidFill>
                <a:sysClr val="window" lastClr="FFFFFF">
                  <a:hueOff val="0"/>
                  <a:satOff val="0"/>
                  <a:lumOff val="0"/>
                  <a:alphaOff val="0"/>
                </a:sysClr>
              </a:solidFill>
              <a:prstDash val="solid"/>
              <a:miter lim="800000"/>
            </a:ln>
            <a:effectLst/>
          </p:spPr>
        </p:sp>
        <p:sp>
          <p:nvSpPr>
            <p:cNvPr id="21" name="Rectangle: Rounded Corners 4">
              <a:extLst>
                <a:ext uri="{FF2B5EF4-FFF2-40B4-BE49-F238E27FC236}">
                  <a16:creationId xmlns:a16="http://schemas.microsoft.com/office/drawing/2014/main" id="{73C9AB2C-A1A1-4A59-8898-22F9E3A3266F}"/>
                </a:ext>
              </a:extLst>
            </p:cNvPr>
            <p:cNvSpPr txBox="1"/>
            <p:nvPr/>
          </p:nvSpPr>
          <p:spPr>
            <a:xfrm>
              <a:off x="7823351" y="1916520"/>
              <a:ext cx="1261492" cy="692922"/>
            </a:xfrm>
            <a:prstGeom prst="rect">
              <a:avLst/>
            </a:prstGeom>
            <a:noFill/>
            <a:ln>
              <a:noFill/>
            </a:ln>
            <a:effectLst/>
          </p:spPr>
          <p:txBody>
            <a:bodyPr spcFirstLastPara="0" vert="horz" wrap="square" lIns="28575" tIns="28575" rIns="28575" bIns="28575" numCol="1" spcCol="127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US" sz="1050" b="0" i="0" u="none" strike="noStrike" kern="0" cap="none" spc="0" normalizeH="0" baseline="0" noProof="0">
                  <a:ln>
                    <a:noFill/>
                  </a:ln>
                  <a:solidFill>
                    <a:sysClr val="window" lastClr="FFFFFF"/>
                  </a:solidFill>
                  <a:effectLst/>
                  <a:uLnTx/>
                  <a:uFillTx/>
                  <a:latin typeface="Calibri" panose="020F0502020204030204"/>
                  <a:ea typeface="+mn-ea"/>
                  <a:cs typeface="+mn-cs"/>
                </a:rPr>
                <a:t>Implement strategies</a:t>
              </a:r>
            </a:p>
          </p:txBody>
        </p:sp>
      </p:grpSp>
      <p:grpSp>
        <p:nvGrpSpPr>
          <p:cNvPr id="22" name="Group 21">
            <a:extLst>
              <a:ext uri="{FF2B5EF4-FFF2-40B4-BE49-F238E27FC236}">
                <a16:creationId xmlns:a16="http://schemas.microsoft.com/office/drawing/2014/main" id="{8E9FE94F-89A1-4251-A70A-61C93D9143A1}"/>
              </a:ext>
            </a:extLst>
          </p:cNvPr>
          <p:cNvGrpSpPr/>
          <p:nvPr/>
        </p:nvGrpSpPr>
        <p:grpSpPr>
          <a:xfrm>
            <a:off x="8368861" y="5604804"/>
            <a:ext cx="1286063" cy="869362"/>
            <a:chOff x="9673169" y="1894962"/>
            <a:chExt cx="1297965" cy="736038"/>
          </a:xfrm>
          <a:effectLst>
            <a:outerShdw blurRad="50800"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367905C0-FDC0-413A-98E4-E6305AE15A41}"/>
                </a:ext>
              </a:extLst>
            </p:cNvPr>
            <p:cNvSpPr/>
            <p:nvPr/>
          </p:nvSpPr>
          <p:spPr>
            <a:xfrm>
              <a:off x="9673169" y="1894962"/>
              <a:ext cx="1297965" cy="736038"/>
            </a:xfrm>
            <a:prstGeom prst="roundRect">
              <a:avLst>
                <a:gd name="adj" fmla="val 10000"/>
              </a:avLst>
            </a:prstGeom>
            <a:solidFill>
              <a:srgbClr val="4BACC6"/>
            </a:solidFill>
            <a:ln w="12700" cap="flat" cmpd="sng" algn="ctr">
              <a:solidFill>
                <a:sysClr val="window" lastClr="FFFFFF">
                  <a:hueOff val="0"/>
                  <a:satOff val="0"/>
                  <a:lumOff val="0"/>
                  <a:alphaOff val="0"/>
                </a:sysClr>
              </a:solidFill>
              <a:prstDash val="solid"/>
              <a:miter lim="800000"/>
            </a:ln>
            <a:effectLst/>
          </p:spPr>
        </p:sp>
        <p:sp>
          <p:nvSpPr>
            <p:cNvPr id="24" name="Rectangle: Rounded Corners 4">
              <a:extLst>
                <a:ext uri="{FF2B5EF4-FFF2-40B4-BE49-F238E27FC236}">
                  <a16:creationId xmlns:a16="http://schemas.microsoft.com/office/drawing/2014/main" id="{67DE78A6-F4FE-46D7-B4FA-8DAAC64EF89F}"/>
                </a:ext>
              </a:extLst>
            </p:cNvPr>
            <p:cNvSpPr txBox="1"/>
            <p:nvPr/>
          </p:nvSpPr>
          <p:spPr>
            <a:xfrm>
              <a:off x="9694727" y="1916520"/>
              <a:ext cx="1254849" cy="692922"/>
            </a:xfrm>
            <a:prstGeom prst="rect">
              <a:avLst/>
            </a:prstGeom>
            <a:noFill/>
            <a:ln>
              <a:noFill/>
            </a:ln>
            <a:effectLst/>
          </p:spPr>
          <p:txBody>
            <a:bodyPr spcFirstLastPara="0" vert="horz" wrap="square" lIns="28575" tIns="28575" rIns="28575" bIns="28575" numCol="1" spcCol="127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US" sz="1050" b="0" i="0" u="none" strike="noStrike" kern="0" cap="none" spc="0" normalizeH="0" baseline="0" noProof="0" dirty="0">
                  <a:ln>
                    <a:noFill/>
                  </a:ln>
                  <a:solidFill>
                    <a:sysClr val="window" lastClr="FFFFFF"/>
                  </a:solidFill>
                  <a:effectLst/>
                  <a:uLnTx/>
                  <a:uFillTx/>
                  <a:latin typeface="Calibri" panose="020F0502020204030204"/>
                  <a:ea typeface="+mn-ea"/>
                  <a:cs typeface="+mn-cs"/>
                </a:rPr>
                <a:t>Observe and reflect: </a:t>
              </a:r>
            </a:p>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US" sz="1050" b="0" i="0" u="none" strike="noStrike" kern="0" cap="none" spc="0" normalizeH="0" baseline="0" noProof="0" dirty="0">
                  <a:ln>
                    <a:noFill/>
                  </a:ln>
                  <a:solidFill>
                    <a:sysClr val="window" lastClr="FFFFFF"/>
                  </a:solidFill>
                  <a:effectLst/>
                  <a:uLnTx/>
                  <a:uFillTx/>
                  <a:latin typeface="Calibri" panose="020F0502020204030204"/>
                  <a:ea typeface="+mn-ea"/>
                  <a:cs typeface="+mn-cs"/>
                </a:rPr>
                <a:t>2 visits by CRT</a:t>
              </a:r>
            </a:p>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US" sz="1050" b="0" i="0" u="none" strike="noStrike" kern="0" cap="none" spc="0" normalizeH="0" baseline="0" noProof="0" dirty="0">
                  <a:ln>
                    <a:noFill/>
                  </a:ln>
                  <a:solidFill>
                    <a:sysClr val="window" lastClr="FFFFFF"/>
                  </a:solidFill>
                  <a:effectLst/>
                  <a:uLnTx/>
                  <a:uFillTx/>
                  <a:latin typeface="Calibri" panose="020F0502020204030204"/>
                  <a:ea typeface="+mn-ea"/>
                  <a:cs typeface="+mn-cs"/>
                </a:rPr>
                <a:t> 2 inter-district meetings  </a:t>
              </a:r>
            </a:p>
          </p:txBody>
        </p:sp>
      </p:grpSp>
      <p:sp>
        <p:nvSpPr>
          <p:cNvPr id="25" name="Arrow: Left 24">
            <a:extLst>
              <a:ext uri="{FF2B5EF4-FFF2-40B4-BE49-F238E27FC236}">
                <a16:creationId xmlns:a16="http://schemas.microsoft.com/office/drawing/2014/main" id="{A3E41C90-D2C6-4B96-A335-85E255A4F704}"/>
              </a:ext>
            </a:extLst>
          </p:cNvPr>
          <p:cNvSpPr/>
          <p:nvPr/>
        </p:nvSpPr>
        <p:spPr>
          <a:xfrm>
            <a:off x="3446607" y="4340743"/>
            <a:ext cx="639002" cy="469514"/>
          </a:xfrm>
          <a:prstGeom prst="leftArrow">
            <a:avLst/>
          </a:prstGeom>
          <a:solidFill>
            <a:srgbClr val="01728D"/>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a:ea typeface="+mn-ea"/>
              <a:cs typeface="+mn-cs"/>
            </a:endParaRPr>
          </a:p>
        </p:txBody>
      </p:sp>
      <p:sp>
        <p:nvSpPr>
          <p:cNvPr id="26" name="Arrow: Up 25">
            <a:extLst>
              <a:ext uri="{FF2B5EF4-FFF2-40B4-BE49-F238E27FC236}">
                <a16:creationId xmlns:a16="http://schemas.microsoft.com/office/drawing/2014/main" id="{76FE5DDF-FFE8-4D3C-AAED-CAB15E2EE6F1}"/>
              </a:ext>
            </a:extLst>
          </p:cNvPr>
          <p:cNvSpPr/>
          <p:nvPr/>
        </p:nvSpPr>
        <p:spPr>
          <a:xfrm>
            <a:off x="5886608" y="2534106"/>
            <a:ext cx="336955" cy="494821"/>
          </a:xfrm>
          <a:prstGeom prst="upArrow">
            <a:avLst/>
          </a:prstGeom>
          <a:solidFill>
            <a:srgbClr val="01728D"/>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a:ea typeface="+mn-ea"/>
              <a:cs typeface="+mn-cs"/>
            </a:endParaRPr>
          </a:p>
        </p:txBody>
      </p:sp>
      <p:sp>
        <p:nvSpPr>
          <p:cNvPr id="27" name="Arrow: Right 26">
            <a:extLst>
              <a:ext uri="{FF2B5EF4-FFF2-40B4-BE49-F238E27FC236}">
                <a16:creationId xmlns:a16="http://schemas.microsoft.com/office/drawing/2014/main" id="{F35B55DA-CFDA-4A70-9B4C-E4D04C37E9A9}"/>
              </a:ext>
            </a:extLst>
          </p:cNvPr>
          <p:cNvSpPr/>
          <p:nvPr/>
        </p:nvSpPr>
        <p:spPr>
          <a:xfrm>
            <a:off x="7315798" y="5783228"/>
            <a:ext cx="835837" cy="523097"/>
          </a:xfrm>
          <a:prstGeom prst="rightArrow">
            <a:avLst/>
          </a:prstGeom>
          <a:solidFill>
            <a:srgbClr val="01728D"/>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1471247B-778B-4F27-9A79-4A6532517852}"/>
              </a:ext>
            </a:extLst>
          </p:cNvPr>
          <p:cNvSpPr/>
          <p:nvPr/>
        </p:nvSpPr>
        <p:spPr>
          <a:xfrm>
            <a:off x="8693272" y="2167596"/>
            <a:ext cx="1923304" cy="1935172"/>
          </a:xfrm>
          <a:prstGeom prst="ellipse">
            <a:avLst/>
          </a:prstGeom>
          <a:solidFill>
            <a:srgbClr val="FFC000"/>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Calibri"/>
                <a:ea typeface="+mn-ea"/>
                <a:cs typeface="+mn-cs"/>
              </a:rPr>
              <a:t>Total length of time for one  MSI cycle: approximately 10 months</a:t>
            </a:r>
          </a:p>
        </p:txBody>
      </p:sp>
      <p:grpSp>
        <p:nvGrpSpPr>
          <p:cNvPr id="29" name="Group 28">
            <a:extLst>
              <a:ext uri="{FF2B5EF4-FFF2-40B4-BE49-F238E27FC236}">
                <a16:creationId xmlns:a16="http://schemas.microsoft.com/office/drawing/2014/main" id="{8CF8ED79-9F34-46B7-A267-09BDE8E3DC13}"/>
              </a:ext>
            </a:extLst>
          </p:cNvPr>
          <p:cNvGrpSpPr/>
          <p:nvPr/>
        </p:nvGrpSpPr>
        <p:grpSpPr>
          <a:xfrm>
            <a:off x="2317907" y="2610770"/>
            <a:ext cx="997799" cy="552029"/>
            <a:chOff x="1664" y="1894962"/>
            <a:chExt cx="1078259" cy="736038"/>
          </a:xfrm>
          <a:effectLst>
            <a:outerShdw blurRad="50800" dist="38100" dir="2700000" algn="tl" rotWithShape="0">
              <a:prstClr val="black">
                <a:alpha val="40000"/>
              </a:prstClr>
            </a:outerShdw>
          </a:effectLst>
        </p:grpSpPr>
        <p:sp>
          <p:nvSpPr>
            <p:cNvPr id="30" name="Rectangle: Rounded Corners 29">
              <a:extLst>
                <a:ext uri="{FF2B5EF4-FFF2-40B4-BE49-F238E27FC236}">
                  <a16:creationId xmlns:a16="http://schemas.microsoft.com/office/drawing/2014/main" id="{4A65329F-ED56-46E5-A29E-950CEE7C9A3B}"/>
                </a:ext>
              </a:extLst>
            </p:cNvPr>
            <p:cNvSpPr/>
            <p:nvPr/>
          </p:nvSpPr>
          <p:spPr>
            <a:xfrm>
              <a:off x="1664" y="1894962"/>
              <a:ext cx="1078259" cy="736038"/>
            </a:xfrm>
            <a:prstGeom prst="roundRect">
              <a:avLst>
                <a:gd name="adj" fmla="val 10000"/>
              </a:avLst>
            </a:prstGeom>
            <a:solidFill>
              <a:srgbClr val="4BACC6"/>
            </a:solidFill>
            <a:ln w="12700" cap="flat" cmpd="sng" algn="ctr">
              <a:solidFill>
                <a:sysClr val="window" lastClr="FFFFFF">
                  <a:hueOff val="0"/>
                  <a:satOff val="0"/>
                  <a:lumOff val="0"/>
                  <a:alphaOff val="0"/>
                </a:sysClr>
              </a:solidFill>
              <a:prstDash val="solid"/>
              <a:miter lim="800000"/>
            </a:ln>
            <a:effectLst/>
          </p:spPr>
        </p:sp>
        <p:sp>
          <p:nvSpPr>
            <p:cNvPr id="31" name="Rectangle: Rounded Corners 4">
              <a:extLst>
                <a:ext uri="{FF2B5EF4-FFF2-40B4-BE49-F238E27FC236}">
                  <a16:creationId xmlns:a16="http://schemas.microsoft.com/office/drawing/2014/main" id="{FF1F9C9B-7FBE-41D2-AAED-9716AB3EDF58}"/>
                </a:ext>
              </a:extLst>
            </p:cNvPr>
            <p:cNvSpPr txBox="1"/>
            <p:nvPr/>
          </p:nvSpPr>
          <p:spPr>
            <a:xfrm>
              <a:off x="23222" y="1916520"/>
              <a:ext cx="1035143" cy="692922"/>
            </a:xfrm>
            <a:prstGeom prst="rect">
              <a:avLst/>
            </a:prstGeom>
            <a:noFill/>
            <a:ln>
              <a:noFill/>
            </a:ln>
            <a:effectLst/>
          </p:spPr>
          <p:txBody>
            <a:bodyPr spcFirstLastPara="0" vert="horz" wrap="square" lIns="28575" tIns="28575" rIns="28575" bIns="28575" numCol="1" spcCol="1270" anchor="ctr" anchorCtr="0">
              <a:noAutofit/>
            </a:bodyPr>
            <a:lstStyle/>
            <a:p>
              <a:pPr marL="0" marR="0" lvl="0" indent="0" algn="ctr" defTabSz="333375" rtl="0" eaLnBrk="1" fontAlgn="auto" latinLnBrk="0" hangingPunct="1">
                <a:lnSpc>
                  <a:spcPct val="90000"/>
                </a:lnSpc>
                <a:spcBef>
                  <a:spcPct val="0"/>
                </a:spcBef>
                <a:spcAft>
                  <a:spcPct val="35000"/>
                </a:spcAft>
                <a:buClrTx/>
                <a:buSzTx/>
                <a:buFontTx/>
                <a:buNone/>
                <a:tabLst/>
                <a:defRPr/>
              </a:pPr>
              <a:r>
                <a:rPr kumimoji="0" lang="en-US" sz="1050" b="0" i="0" u="none" strike="noStrike" kern="0" cap="none" spc="0" normalizeH="0" baseline="0" noProof="0" dirty="0">
                  <a:ln>
                    <a:noFill/>
                  </a:ln>
                  <a:solidFill>
                    <a:sysClr val="window" lastClr="FFFFFF"/>
                  </a:solidFill>
                  <a:effectLst/>
                  <a:uLnTx/>
                  <a:uFillTx/>
                  <a:latin typeface="Calibri" panose="020F0502020204030204"/>
                  <a:ea typeface="+mn-ea"/>
                  <a:cs typeface="+mn-cs"/>
                </a:rPr>
                <a:t>Initial engagement</a:t>
              </a:r>
            </a:p>
          </p:txBody>
        </p:sp>
      </p:grpSp>
      <p:sp>
        <p:nvSpPr>
          <p:cNvPr id="32" name="TextBox 31">
            <a:extLst>
              <a:ext uri="{FF2B5EF4-FFF2-40B4-BE49-F238E27FC236}">
                <a16:creationId xmlns:a16="http://schemas.microsoft.com/office/drawing/2014/main" id="{2716B71C-6FC4-4A0B-A882-E43F62EBC5F9}"/>
              </a:ext>
            </a:extLst>
          </p:cNvPr>
          <p:cNvSpPr txBox="1"/>
          <p:nvPr/>
        </p:nvSpPr>
        <p:spPr>
          <a:xfrm>
            <a:off x="5488061" y="4196607"/>
            <a:ext cx="1236517" cy="946413"/>
          </a:xfrm>
          <a:prstGeom prst="rect">
            <a:avLst/>
          </a:prstGeom>
          <a:solidFill>
            <a:srgbClr val="4BACC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srgbClr val="40404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404040"/>
                </a:solidFill>
                <a:effectLst/>
                <a:uLnTx/>
                <a:uFillTx/>
                <a:latin typeface="Calibri"/>
                <a:ea typeface="+mn-ea"/>
                <a:cs typeface="+mn-cs"/>
              </a:rPr>
              <a:t>MSI Cycle </a:t>
            </a:r>
          </a:p>
        </p:txBody>
      </p:sp>
    </p:spTree>
    <p:extLst>
      <p:ext uri="{BB962C8B-B14F-4D97-AF65-F5344CB8AC3E}">
        <p14:creationId xmlns:p14="http://schemas.microsoft.com/office/powerpoint/2010/main" val="82291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E284D0-68A6-6907-C087-69A3D66BF4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010" y="2652937"/>
            <a:ext cx="9020888" cy="2261961"/>
          </a:xfrm>
          <a:prstGeom prst="rect">
            <a:avLst/>
          </a:prstGeom>
        </p:spPr>
      </p:pic>
      <p:sp>
        <p:nvSpPr>
          <p:cNvPr id="3" name="Title 1">
            <a:extLst>
              <a:ext uri="{FF2B5EF4-FFF2-40B4-BE49-F238E27FC236}">
                <a16:creationId xmlns:a16="http://schemas.microsoft.com/office/drawing/2014/main" id="{467CC1AD-726A-6926-9C7D-A032566E7F5D}"/>
              </a:ext>
            </a:extLst>
          </p:cNvPr>
          <p:cNvSpPr txBox="1">
            <a:spLocks/>
          </p:cNvSpPr>
          <p:nvPr/>
        </p:nvSpPr>
        <p:spPr>
          <a:xfrm>
            <a:off x="334685" y="841057"/>
            <a:ext cx="10532606" cy="1066800"/>
          </a:xfrm>
          <a:prstGeom prst="rect">
            <a:avLst/>
          </a:prstGeom>
        </p:spPr>
        <p:txBody>
          <a:bodyP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sz="3200" b="1" dirty="0">
                <a:solidFill>
                  <a:srgbClr val="017397"/>
                </a:solidFill>
                <a:latin typeface="Calibri" panose="020F0502020204030204" pitchFamily="34" charset="0"/>
              </a:rPr>
              <a:t>Repeated cycles = embedded learning</a:t>
            </a:r>
          </a:p>
        </p:txBody>
      </p:sp>
    </p:spTree>
    <p:extLst>
      <p:ext uri="{BB962C8B-B14F-4D97-AF65-F5344CB8AC3E}">
        <p14:creationId xmlns:p14="http://schemas.microsoft.com/office/powerpoint/2010/main" val="398746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9647B8-408F-8F7F-6855-A4163DB40C4C}"/>
              </a:ext>
            </a:extLst>
          </p:cNvPr>
          <p:cNvGrpSpPr/>
          <p:nvPr/>
        </p:nvGrpSpPr>
        <p:grpSpPr>
          <a:xfrm>
            <a:off x="4069236" y="497617"/>
            <a:ext cx="6845107" cy="6360383"/>
            <a:chOff x="4868593" y="658838"/>
            <a:chExt cx="6845107" cy="6360383"/>
          </a:xfrm>
        </p:grpSpPr>
        <p:pic>
          <p:nvPicPr>
            <p:cNvPr id="3" name="Picture 2">
              <a:extLst>
                <a:ext uri="{FF2B5EF4-FFF2-40B4-BE49-F238E27FC236}">
                  <a16:creationId xmlns:a16="http://schemas.microsoft.com/office/drawing/2014/main" id="{4A6A2870-1FFC-42EE-8FB0-1742DE7477BA}"/>
                </a:ext>
              </a:extLst>
            </p:cNvPr>
            <p:cNvPicPr>
              <a:picLocks noChangeAspect="1"/>
            </p:cNvPicPr>
            <p:nvPr/>
          </p:nvPicPr>
          <p:blipFill rotWithShape="1">
            <a:blip r:embed="rId3"/>
            <a:srcRect l="40907" t="-335" r="29994" b="24919"/>
            <a:stretch/>
          </p:blipFill>
          <p:spPr>
            <a:xfrm>
              <a:off x="6250715" y="761108"/>
              <a:ext cx="4754879" cy="6258113"/>
            </a:xfrm>
            <a:prstGeom prst="rect">
              <a:avLst/>
            </a:prstGeom>
          </p:spPr>
        </p:pic>
        <p:sp>
          <p:nvSpPr>
            <p:cNvPr id="4" name="Speech Bubble: Rectangle with Corners Rounded 3">
              <a:extLst>
                <a:ext uri="{FF2B5EF4-FFF2-40B4-BE49-F238E27FC236}">
                  <a16:creationId xmlns:a16="http://schemas.microsoft.com/office/drawing/2014/main" id="{C7DAE582-A3AE-4DCF-24A8-D2F0117D00C8}"/>
                </a:ext>
              </a:extLst>
            </p:cNvPr>
            <p:cNvSpPr/>
            <p:nvPr/>
          </p:nvSpPr>
          <p:spPr>
            <a:xfrm>
              <a:off x="9913010" y="5222958"/>
              <a:ext cx="1800690" cy="868958"/>
            </a:xfrm>
            <a:prstGeom prst="wedgeRoundRectCallout">
              <a:avLst>
                <a:gd name="adj1" fmla="val -83413"/>
                <a:gd name="adj2" fmla="val -4928"/>
                <a:gd name="adj3" fmla="val 16667"/>
              </a:avLst>
            </a:prstGeom>
            <a:solidFill>
              <a:schemeClr val="bg1"/>
            </a:solidFill>
            <a:ln w="28575">
              <a:solidFill>
                <a:srgbClr val="017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pitchFamily="34" charset="0"/>
                </a:rPr>
                <a:t>REACH Trust, Malawi</a:t>
              </a:r>
            </a:p>
          </p:txBody>
        </p:sp>
        <p:sp>
          <p:nvSpPr>
            <p:cNvPr id="5" name="Speech Bubble: Rectangle with Corners Rounded 4">
              <a:extLst>
                <a:ext uri="{FF2B5EF4-FFF2-40B4-BE49-F238E27FC236}">
                  <a16:creationId xmlns:a16="http://schemas.microsoft.com/office/drawing/2014/main" id="{2E659AC8-2FD7-DCC2-0481-BD923230E785}"/>
                </a:ext>
              </a:extLst>
            </p:cNvPr>
            <p:cNvSpPr/>
            <p:nvPr/>
          </p:nvSpPr>
          <p:spPr>
            <a:xfrm>
              <a:off x="9830932" y="3975297"/>
              <a:ext cx="1800690" cy="1066800"/>
            </a:xfrm>
            <a:prstGeom prst="wedgeRoundRectCallout">
              <a:avLst>
                <a:gd name="adj1" fmla="val -81584"/>
                <a:gd name="adj2" fmla="val 34823"/>
                <a:gd name="adj3" fmla="val 16667"/>
              </a:avLst>
            </a:prstGeom>
            <a:solidFill>
              <a:schemeClr val="bg1"/>
            </a:solidFill>
            <a:ln w="28575">
              <a:solidFill>
                <a:srgbClr val="017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pitchFamily="34" charset="0"/>
                </a:rPr>
                <a:t>Makerere School of Public Health, Uganda</a:t>
              </a:r>
            </a:p>
          </p:txBody>
        </p:sp>
        <p:sp>
          <p:nvSpPr>
            <p:cNvPr id="6" name="Speech Bubble: Rectangle with Corners Rounded 5">
              <a:extLst>
                <a:ext uri="{FF2B5EF4-FFF2-40B4-BE49-F238E27FC236}">
                  <a16:creationId xmlns:a16="http://schemas.microsoft.com/office/drawing/2014/main" id="{7E914CB8-9E35-74F0-0921-FD06F041C093}"/>
                </a:ext>
              </a:extLst>
            </p:cNvPr>
            <p:cNvSpPr/>
            <p:nvPr/>
          </p:nvSpPr>
          <p:spPr>
            <a:xfrm>
              <a:off x="5758375" y="4929156"/>
              <a:ext cx="1800690" cy="868958"/>
            </a:xfrm>
            <a:prstGeom prst="wedgeRoundRectCallout">
              <a:avLst>
                <a:gd name="adj1" fmla="val 52494"/>
                <a:gd name="adj2" fmla="val -76183"/>
                <a:gd name="adj3" fmla="val 16667"/>
              </a:avLst>
            </a:prstGeom>
            <a:solidFill>
              <a:schemeClr val="bg1"/>
            </a:solidFill>
            <a:ln w="28575">
              <a:solidFill>
                <a:srgbClr val="0173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pitchFamily="34" charset="0"/>
                </a:rPr>
                <a:t>University of Ghana</a:t>
              </a:r>
            </a:p>
          </p:txBody>
        </p:sp>
        <p:sp>
          <p:nvSpPr>
            <p:cNvPr id="7" name="Speech Bubble: Rectangle with Corners Rounded 6">
              <a:extLst>
                <a:ext uri="{FF2B5EF4-FFF2-40B4-BE49-F238E27FC236}">
                  <a16:creationId xmlns:a16="http://schemas.microsoft.com/office/drawing/2014/main" id="{C60D4325-CC54-1943-A351-84E0F87BF7EF}"/>
                </a:ext>
              </a:extLst>
            </p:cNvPr>
            <p:cNvSpPr/>
            <p:nvPr/>
          </p:nvSpPr>
          <p:spPr>
            <a:xfrm>
              <a:off x="6466449" y="658838"/>
              <a:ext cx="2185232" cy="868958"/>
            </a:xfrm>
            <a:prstGeom prst="wedgeRoundRectCallout">
              <a:avLst>
                <a:gd name="adj1" fmla="val 3352"/>
                <a:gd name="adj2" fmla="val 124215"/>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rPr>
                <a:t>Liverpool School of Tropical Medicine, UK</a:t>
              </a:r>
            </a:p>
          </p:txBody>
        </p:sp>
        <p:sp>
          <p:nvSpPr>
            <p:cNvPr id="8" name="Speech Bubble: Rectangle with Corners Rounded 7">
              <a:extLst>
                <a:ext uri="{FF2B5EF4-FFF2-40B4-BE49-F238E27FC236}">
                  <a16:creationId xmlns:a16="http://schemas.microsoft.com/office/drawing/2014/main" id="{12006209-5C47-3E24-760B-39830FCC754B}"/>
                </a:ext>
              </a:extLst>
            </p:cNvPr>
            <p:cNvSpPr/>
            <p:nvPr/>
          </p:nvSpPr>
          <p:spPr>
            <a:xfrm>
              <a:off x="4868593" y="2503572"/>
              <a:ext cx="2454814" cy="868958"/>
            </a:xfrm>
            <a:prstGeom prst="wedgeRoundRectCallout">
              <a:avLst>
                <a:gd name="adj1" fmla="val 56247"/>
                <a:gd name="adj2" fmla="val -81797"/>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pitchFamily="34" charset="0"/>
                </a:rPr>
                <a:t>Trinity College Dublin &amp; Maynooth University, Ireland</a:t>
              </a:r>
            </a:p>
          </p:txBody>
        </p:sp>
        <p:sp>
          <p:nvSpPr>
            <p:cNvPr id="9" name="Speech Bubble: Rectangle with Corners Rounded 8">
              <a:extLst>
                <a:ext uri="{FF2B5EF4-FFF2-40B4-BE49-F238E27FC236}">
                  <a16:creationId xmlns:a16="http://schemas.microsoft.com/office/drawing/2014/main" id="{89E8A056-27E8-58D1-1717-9BFC03771BEC}"/>
                </a:ext>
              </a:extLst>
            </p:cNvPr>
            <p:cNvSpPr/>
            <p:nvPr/>
          </p:nvSpPr>
          <p:spPr>
            <a:xfrm>
              <a:off x="8529605" y="1647400"/>
              <a:ext cx="2185232" cy="868958"/>
            </a:xfrm>
            <a:prstGeom prst="wedgeRoundRectCallout">
              <a:avLst>
                <a:gd name="adj1" fmla="val -74429"/>
                <a:gd name="adj2" fmla="val 18864"/>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pitchFamily="34" charset="0"/>
                </a:rPr>
                <a:t>Royal Tropical Institute, Netherlands</a:t>
              </a:r>
            </a:p>
          </p:txBody>
        </p:sp>
        <p:sp>
          <p:nvSpPr>
            <p:cNvPr id="10" name="Speech Bubble: Rectangle with Corners Rounded 9">
              <a:extLst>
                <a:ext uri="{FF2B5EF4-FFF2-40B4-BE49-F238E27FC236}">
                  <a16:creationId xmlns:a16="http://schemas.microsoft.com/office/drawing/2014/main" id="{4FC28748-AFAD-C5FD-E806-DC46D3253615}"/>
                </a:ext>
              </a:extLst>
            </p:cNvPr>
            <p:cNvSpPr/>
            <p:nvPr/>
          </p:nvSpPr>
          <p:spPr>
            <a:xfrm>
              <a:off x="7559065" y="2938051"/>
              <a:ext cx="2185232" cy="868958"/>
            </a:xfrm>
            <a:prstGeom prst="wedgeRoundRectCallout">
              <a:avLst>
                <a:gd name="adj1" fmla="val -25455"/>
                <a:gd name="adj2" fmla="val -93968"/>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pitchFamily="34" charset="0"/>
                </a:rPr>
                <a:t>Swiss Tropical and Public Health Institute</a:t>
              </a:r>
            </a:p>
          </p:txBody>
        </p:sp>
      </p:grpSp>
      <p:sp>
        <p:nvSpPr>
          <p:cNvPr id="11" name="Rectangle: Rounded Corners 10">
            <a:extLst>
              <a:ext uri="{FF2B5EF4-FFF2-40B4-BE49-F238E27FC236}">
                <a16:creationId xmlns:a16="http://schemas.microsoft.com/office/drawing/2014/main" id="{75911BA8-8E1C-9611-C10C-10FDB2871002}"/>
              </a:ext>
            </a:extLst>
          </p:cNvPr>
          <p:cNvSpPr/>
          <p:nvPr/>
        </p:nvSpPr>
        <p:spPr>
          <a:xfrm>
            <a:off x="250466" y="3898607"/>
            <a:ext cx="4303434" cy="971401"/>
          </a:xfrm>
          <a:prstGeom prst="roundRect">
            <a:avLst/>
          </a:prstGeom>
          <a:noFill/>
          <a:ln w="57150">
            <a:solidFill>
              <a:srgbClr val="0172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rPr>
              <a:t>Linked three </a:t>
            </a:r>
            <a:r>
              <a:rPr kumimoji="0" lang="en-US" sz="1800" b="1" i="0" u="none" strike="noStrike" kern="1200" cap="none" spc="0" normalizeH="0" baseline="0" noProof="0" dirty="0">
                <a:ln>
                  <a:noFill/>
                </a:ln>
                <a:solidFill>
                  <a:srgbClr val="01728D"/>
                </a:solidFill>
                <a:effectLst/>
                <a:uLnTx/>
                <a:uFillTx/>
                <a:latin typeface="Calibri" panose="020F0502020204030204" pitchFamily="34" charset="0"/>
              </a:rPr>
              <a:t>African partners </a:t>
            </a:r>
            <a:br>
              <a:rPr kumimoji="0" lang="en-US" sz="1800" b="1" i="0" u="none" strike="noStrike" kern="1200" cap="none" spc="0" normalizeH="0" baseline="0" noProof="0" dirty="0">
                <a:ln>
                  <a:noFill/>
                </a:ln>
                <a:solidFill>
                  <a:prstClr val="black"/>
                </a:solidFill>
                <a:effectLst/>
                <a:uLnTx/>
                <a:uFillTx/>
                <a:latin typeface="Calibri" panose="020F0502020204030204" pitchFamily="34" charset="0"/>
              </a:rPr>
            </a:b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rPr>
              <a:t>with four </a:t>
            </a:r>
            <a:r>
              <a:rPr kumimoji="0" lang="en-US" sz="1800" b="1" i="0" u="none" strike="noStrike" kern="1200" cap="none" spc="0" normalizeH="0" baseline="0" noProof="0" dirty="0">
                <a:ln>
                  <a:noFill/>
                </a:ln>
                <a:solidFill>
                  <a:srgbClr val="00B050"/>
                </a:solidFill>
                <a:effectLst/>
                <a:uLnTx/>
                <a:uFillTx/>
                <a:latin typeface="Calibri" panose="020F0502020204030204" pitchFamily="34" charset="0"/>
              </a:rPr>
              <a:t>European partners </a:t>
            </a:r>
          </a:p>
        </p:txBody>
      </p:sp>
      <p:sp>
        <p:nvSpPr>
          <p:cNvPr id="13" name="TextBox 12">
            <a:extLst>
              <a:ext uri="{FF2B5EF4-FFF2-40B4-BE49-F238E27FC236}">
                <a16:creationId xmlns:a16="http://schemas.microsoft.com/office/drawing/2014/main" id="{C693C14D-154B-3E41-6ED4-E3A381C8FAEB}"/>
              </a:ext>
            </a:extLst>
          </p:cNvPr>
          <p:cNvSpPr txBox="1"/>
          <p:nvPr/>
        </p:nvSpPr>
        <p:spPr>
          <a:xfrm>
            <a:off x="128848" y="785725"/>
            <a:ext cx="6100762" cy="584775"/>
          </a:xfrm>
          <a:prstGeom prst="rect">
            <a:avLst/>
          </a:prstGeom>
          <a:noFill/>
        </p:spPr>
        <p:txBody>
          <a:bodyPr wrap="square">
            <a:spAutoFit/>
          </a:bodyPr>
          <a:lstStyle/>
          <a:p>
            <a:r>
              <a:rPr lang="en-GB" sz="3200" b="1" dirty="0">
                <a:solidFill>
                  <a:srgbClr val="01728D"/>
                </a:solidFill>
                <a:latin typeface="Calibri" panose="020F0502020204030204" pitchFamily="34" charset="0"/>
              </a:rPr>
              <a:t>Participating countries</a:t>
            </a:r>
          </a:p>
        </p:txBody>
      </p:sp>
    </p:spTree>
    <p:extLst>
      <p:ext uri="{BB962C8B-B14F-4D97-AF65-F5344CB8AC3E}">
        <p14:creationId xmlns:p14="http://schemas.microsoft.com/office/powerpoint/2010/main" val="152412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Custom 2">
      <a:dk1>
        <a:sysClr val="windowText" lastClr="000000"/>
      </a:dk1>
      <a:lt1>
        <a:sysClr val="window" lastClr="FFFFFF"/>
      </a:lt1>
      <a:dk2>
        <a:srgbClr val="61A4BF"/>
      </a:dk2>
      <a:lt2>
        <a:srgbClr val="E2DFCC"/>
      </a:lt2>
      <a:accent1>
        <a:srgbClr val="61A4BF"/>
      </a:accent1>
      <a:accent2>
        <a:srgbClr val="61A4BF"/>
      </a:accent2>
      <a:accent3>
        <a:srgbClr val="98C3D3"/>
      </a:accent3>
      <a:accent4>
        <a:srgbClr val="44C1A3"/>
      </a:accent4>
      <a:accent5>
        <a:srgbClr val="4EB3CF"/>
      </a:accent5>
      <a:accent6>
        <a:srgbClr val="51C3F9"/>
      </a:accent6>
      <a:hlink>
        <a:srgbClr val="EE7B08"/>
      </a:hlink>
      <a:folHlink>
        <a:srgbClr val="977B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518</TotalTime>
  <Words>3044</Words>
  <Application>Microsoft Office PowerPoint</Application>
  <PresentationFormat>Widescreen</PresentationFormat>
  <Paragraphs>447</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AdvTT00bc0be2+20</vt:lpstr>
      <vt:lpstr>Arial</vt:lpstr>
      <vt:lpstr>Calibri</vt:lpstr>
      <vt:lpstr>Georgia</vt:lpstr>
      <vt:lpstr>Symbol</vt:lpstr>
      <vt:lpstr>Wingdings 2</vt:lpstr>
      <vt:lpstr>WordVisiCarriageReturn_MSFontService</vt:lpstr>
      <vt:lpstr>Training presentation</vt:lpstr>
      <vt:lpstr>About PERFORM2Scale</vt:lpstr>
      <vt:lpstr>PowerPoint Presentation</vt:lpstr>
      <vt:lpstr>Adaptation of ExpandNet/WHO framework for scaling-up </vt:lpstr>
      <vt:lpstr>What is action research?</vt:lpstr>
      <vt:lpstr>The elements of the action research cycle</vt:lpstr>
      <vt:lpstr>Implications for the action research cycle to be effective</vt:lpstr>
      <vt:lpstr>Management Strengthening Intervention (MSI)</vt:lpstr>
      <vt:lpstr>PowerPoint Presentation</vt:lpstr>
      <vt:lpstr>PowerPoint Presentation</vt:lpstr>
      <vt:lpstr>PowerPoint Presentation</vt:lpstr>
      <vt:lpstr>PowerPoint Presentation</vt:lpstr>
      <vt:lpstr>PowerPoint Presentation</vt:lpstr>
      <vt:lpstr>Initial scale-up plan for each country  (within the project)</vt:lpstr>
      <vt:lpstr>Progress in scale-up of the MSI by country,  district group and  project year  </vt:lpstr>
      <vt:lpstr>PERFORM2Scale in Ghana</vt:lpstr>
      <vt:lpstr>PERFORM2Scale in Malawi</vt:lpstr>
      <vt:lpstr>PERFORM2Scale in Uganda</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Training Presentation</dc:title>
  <dc:creator>Karen Miller</dc:creator>
  <cp:lastModifiedBy>Karen Miller</cp:lastModifiedBy>
  <cp:revision>125</cp:revision>
  <dcterms:created xsi:type="dcterms:W3CDTF">2018-04-23T14:39:49Z</dcterms:created>
  <dcterms:modified xsi:type="dcterms:W3CDTF">2022-07-14T12:03:38Z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