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5" r:id="rId5"/>
  </p:sldMasterIdLst>
  <p:notesMasterIdLst>
    <p:notesMasterId r:id="rId15"/>
  </p:notesMasterIdLst>
  <p:sldIdLst>
    <p:sldId id="313" r:id="rId6"/>
    <p:sldId id="298" r:id="rId7"/>
    <p:sldId id="307" r:id="rId8"/>
    <p:sldId id="308" r:id="rId9"/>
    <p:sldId id="309" r:id="rId10"/>
    <p:sldId id="310" r:id="rId11"/>
    <p:sldId id="311" r:id="rId12"/>
    <p:sldId id="312" r:id="rId13"/>
    <p:sldId id="314" r:id="rId14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lib Mirzoev" initials="" lastIdx="0" clrIdx="0"/>
  <p:cmAuthor id="1" name="Comfort Mshelia" initials="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8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49" autoAdjust="0"/>
    <p:restoredTop sz="90502" autoAdjust="0"/>
  </p:normalViewPr>
  <p:slideViewPr>
    <p:cSldViewPr>
      <p:cViewPr varScale="1">
        <p:scale>
          <a:sx n="103" d="100"/>
          <a:sy n="103" d="100"/>
        </p:scale>
        <p:origin x="190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B177C82-2A8B-47D6-AE00-B977CA7D623E}" type="datetimeFigureOut">
              <a:rPr lang="en-GB"/>
              <a:pPr>
                <a:defRPr/>
              </a:pPr>
              <a:t>13/02/2018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C0CB440-A6CC-4098-A3ED-0EE95D72DB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1078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/>
          </a:p>
        </p:txBody>
      </p:sp>
      <p:sp>
        <p:nvSpPr>
          <p:cNvPr id="143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0C18FC8-9581-45C5-858A-AECE2E89D98B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49536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/>
          </a:p>
        </p:txBody>
      </p:sp>
      <p:sp>
        <p:nvSpPr>
          <p:cNvPr id="143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0C18FC8-9581-45C5-858A-AECE2E89D98B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89424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/>
          </a:p>
        </p:txBody>
      </p:sp>
      <p:sp>
        <p:nvSpPr>
          <p:cNvPr id="143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0C18FC8-9581-45C5-858A-AECE2E89D98B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36267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/>
          </a:p>
        </p:txBody>
      </p:sp>
      <p:sp>
        <p:nvSpPr>
          <p:cNvPr id="143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0C18FC8-9581-45C5-858A-AECE2E89D98B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3778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B4C18E-507B-452E-86F3-669339B5902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8854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PERFORM_LOGO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425" y="0"/>
            <a:ext cx="3203575" cy="98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88B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B2A08-2BB2-490B-8F18-96698A65693C}" type="datetimeFigureOut">
              <a:rPr lang="en-GB"/>
              <a:pPr>
                <a:defRPr/>
              </a:pPr>
              <a:t>13/02/2018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 b="1">
                <a:solidFill>
                  <a:srgbClr val="0088B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6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 b="1">
                <a:solidFill>
                  <a:srgbClr val="0088B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88B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5E6-4E5E-4CC5-A94C-863CC433C868}" type="datetime1">
              <a:rPr lang="en-GB" smtClean="0"/>
              <a:pPr/>
              <a:t>13/02/2018</a:t>
            </a:fld>
            <a:endParaRPr lang="en-GB" dirty="0"/>
          </a:p>
        </p:txBody>
      </p:sp>
      <p:pic>
        <p:nvPicPr>
          <p:cNvPr id="7" name="Picture 6" descr="PERFORM_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940152" y="0"/>
            <a:ext cx="3203848" cy="985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3354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 b="1">
                <a:solidFill>
                  <a:srgbClr val="0088B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6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773674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 b="1">
                <a:solidFill>
                  <a:srgbClr val="0088B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3375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6A9E03F-CF78-4F99-B345-DE81B3321DBE}" type="datetimeFigureOut">
              <a:rPr lang="en-GB"/>
              <a:pPr>
                <a:defRPr/>
              </a:pPr>
              <a:t>13/02/2018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</p:sldLayoutIdLst>
  <p:txStyles>
    <p:titleStyle>
      <a:lvl1pPr algn="l" rtl="0" fontAlgn="base">
        <a:spcBef>
          <a:spcPct val="0"/>
        </a:spcBef>
        <a:spcAft>
          <a:spcPct val="0"/>
        </a:spcAft>
        <a:defRPr sz="3600" b="1" kern="1200">
          <a:solidFill>
            <a:srgbClr val="0088B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0088B0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0088B0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0088B0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0088B0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88B0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88B0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88B0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88B0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1F696D-F870-4FD6-A7B9-A7EF20F870C0}" type="datetime1">
              <a:rPr lang="en-GB" smtClean="0"/>
              <a:pPr/>
              <a:t>13/02/2018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7939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0088B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95991-E585-4E91-8AA3-E3B536C9F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018458"/>
          </a:xfrm>
        </p:spPr>
        <p:txBody>
          <a:bodyPr>
            <a:normAutofit fontScale="90000"/>
          </a:bodyPr>
          <a:lstStyle/>
          <a:p>
            <a:pPr algn="ctr"/>
            <a:br>
              <a:rPr lang="en-GB" dirty="0"/>
            </a:br>
            <a:br>
              <a:rPr lang="en-GB" dirty="0"/>
            </a:br>
            <a:br>
              <a:rPr lang="en-GB" dirty="0"/>
            </a:b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Inter-district Meeting</a:t>
            </a:r>
            <a:b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Location:</a:t>
            </a:r>
            <a:b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Date: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C88585-82A7-4242-85AA-089DAC28C2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725144"/>
            <a:ext cx="8229600" cy="1401019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4" name="Picture 3" descr="C:\Users\tim.martineau\AppData\Local\Microsoft\Windows\INetCacheContent.Word\P2S_master logo_CMYK_72dpi.jpg">
            <a:extLst>
              <a:ext uri="{FF2B5EF4-FFF2-40B4-BE49-F238E27FC236}">
                <a16:creationId xmlns:a16="http://schemas.microsoft.com/office/drawing/2014/main" id="{C74F705D-ADA6-48B1-B090-C1E5A0F61AF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74638"/>
            <a:ext cx="1942465" cy="777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34685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Objectives</a:t>
            </a:r>
          </a:p>
        </p:txBody>
      </p:sp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lvl="0"/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To share progress with implementation of HR/HS strategies developed at MSI Workshop 2, including observation of effects and reflection on process and effects </a:t>
            </a:r>
          </a:p>
          <a:p>
            <a:pPr lvl="0"/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To share any lessons learnt relating to problem solving in general and to improving staff performance in particular</a:t>
            </a:r>
          </a:p>
          <a:p>
            <a:pPr lvl="0"/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To develop a set of actions to improve the implementation of the HR/HS strategies, observation of and reflection about the strategies and their effects</a:t>
            </a:r>
          </a:p>
          <a:p>
            <a:pPr lvl="0"/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To agree support requirements of DHMTs </a:t>
            </a:r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Expected outputs</a:t>
            </a:r>
          </a:p>
        </p:txBody>
      </p:sp>
      <p:sp>
        <p:nvSpPr>
          <p:cNvPr id="102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 set of actions for each DHMT and support needed</a:t>
            </a:r>
          </a:p>
          <a:p>
            <a:pPr lvl="0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Report of the meeting</a:t>
            </a:r>
          </a:p>
        </p:txBody>
      </p:sp>
    </p:spTree>
    <p:extLst>
      <p:ext uri="{BB962C8B-B14F-4D97-AF65-F5344CB8AC3E}">
        <p14:creationId xmlns:p14="http://schemas.microsoft.com/office/powerpoint/2010/main" val="3815106412"/>
      </p:ext>
    </p:extLst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Programme</a:t>
            </a:r>
          </a:p>
        </p:txBody>
      </p:sp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77906BCC-F1D1-46A7-9484-943F14E733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9470355"/>
              </p:ext>
            </p:extLst>
          </p:nvPr>
        </p:nvGraphicFramePr>
        <p:xfrm>
          <a:off x="457200" y="1341438"/>
          <a:ext cx="8229600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488">
                  <a:extLst>
                    <a:ext uri="{9D8B030D-6E8A-4147-A177-3AD203B41FA5}">
                      <a16:colId xmlns:a16="http://schemas.microsoft.com/office/drawing/2014/main" val="1522469828"/>
                    </a:ext>
                  </a:extLst>
                </a:gridCol>
                <a:gridCol w="4179912">
                  <a:extLst>
                    <a:ext uri="{9D8B030D-6E8A-4147-A177-3AD203B41FA5}">
                      <a16:colId xmlns:a16="http://schemas.microsoft.com/office/drawing/2014/main" val="1470607772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6075330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 </a:t>
                      </a:r>
                    </a:p>
                  </a:txBody>
                  <a:tcPr>
                    <a:solidFill>
                      <a:srgbClr val="0088B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Activities </a:t>
                      </a:r>
                    </a:p>
                  </a:txBody>
                  <a:tcPr>
                    <a:solidFill>
                      <a:srgbClr val="0088B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Facilitators </a:t>
                      </a:r>
                    </a:p>
                  </a:txBody>
                  <a:tcPr>
                    <a:solidFill>
                      <a:srgbClr val="0088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235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Registration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773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Welcome and Introduction to the workshop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4832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District 1 presentation and discussion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10386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District 2 presentation and discussion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06552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District 3 presentation and discussion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44033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Group work on action plan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84807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Report back from groups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13211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Wrap up and next steps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57359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30025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6473472"/>
      </p:ext>
    </p:extLst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Observation of presentations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2243659"/>
              </p:ext>
            </p:extLst>
          </p:nvPr>
        </p:nvGraphicFramePr>
        <p:xfrm>
          <a:off x="5567511" y="1772816"/>
          <a:ext cx="339816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90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90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Presenter</a:t>
                      </a:r>
                    </a:p>
                  </a:txBody>
                  <a:tcPr>
                    <a:solidFill>
                      <a:srgbClr val="0088B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Observer</a:t>
                      </a:r>
                    </a:p>
                  </a:txBody>
                  <a:tcPr>
                    <a:solidFill>
                      <a:srgbClr val="0088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District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District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District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District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District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District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1560" y="1628800"/>
            <a:ext cx="460851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en-GB" sz="2400" dirty="0"/>
              <a:t>1. Clarifications:</a:t>
            </a:r>
          </a:p>
          <a:p>
            <a:pPr marL="800100" lvl="1" indent="-342900" fontAlgn="ctr">
              <a:buFont typeface="Arial" panose="020B0604020202020204" pitchFamily="34" charset="0"/>
              <a:buChar char="•"/>
            </a:pPr>
            <a:r>
              <a:rPr lang="en-GB" sz="2400" dirty="0"/>
              <a:t>More in-depth information</a:t>
            </a:r>
          </a:p>
          <a:p>
            <a:pPr marL="800100" lvl="1" indent="-342900" fontAlgn="ctr">
              <a:buFont typeface="Arial" panose="020B0604020202020204" pitchFamily="34" charset="0"/>
              <a:buChar char="•"/>
            </a:pPr>
            <a:r>
              <a:rPr lang="en-GB" sz="2400" dirty="0"/>
              <a:t>Reasons why (decisions or results)</a:t>
            </a:r>
          </a:p>
          <a:p>
            <a:pPr marL="800100" lvl="1" indent="-342900" fontAlgn="ctr">
              <a:buFont typeface="Arial" panose="020B0604020202020204" pitchFamily="34" charset="0"/>
              <a:buChar char="•"/>
            </a:pPr>
            <a:r>
              <a:rPr lang="en-GB" sz="2400" dirty="0"/>
              <a:t>Impact/effects – what change</a:t>
            </a:r>
            <a:br>
              <a:rPr lang="en-GB" sz="2400" dirty="0"/>
            </a:br>
            <a:endParaRPr lang="en-GB" sz="2400" dirty="0"/>
          </a:p>
          <a:p>
            <a:pPr fontAlgn="ctr"/>
            <a:r>
              <a:rPr lang="en-GB" sz="2400" dirty="0"/>
              <a:t>2. Suggestions for improving implementation</a:t>
            </a:r>
            <a:br>
              <a:rPr lang="en-GB" sz="2400" dirty="0"/>
            </a:br>
            <a:br>
              <a:rPr lang="en-GB" sz="2400" dirty="0"/>
            </a:br>
            <a:r>
              <a:rPr lang="en-GB" sz="2400" dirty="0"/>
              <a:t>3. Other</a:t>
            </a:r>
            <a:endParaRPr lang="en-GB" sz="2400" dirty="0">
              <a:effectLst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80112" y="4005064"/>
            <a:ext cx="30243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i="1" dirty="0">
                <a:solidFill>
                  <a:srgbClr val="FF0000"/>
                </a:solidFill>
              </a:rPr>
              <a:t>Presenters take notes on feedback from observers – for use in group work</a:t>
            </a:r>
          </a:p>
        </p:txBody>
      </p:sp>
    </p:spTree>
    <p:extLst>
      <p:ext uri="{BB962C8B-B14F-4D97-AF65-F5344CB8AC3E}">
        <p14:creationId xmlns:p14="http://schemas.microsoft.com/office/powerpoint/2010/main" val="715016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3314" name="Content Placeholder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2999591"/>
      </p:ext>
    </p:extLst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Instructions for group work</a:t>
            </a:r>
          </a:p>
        </p:txBody>
      </p:sp>
      <p:sp>
        <p:nvSpPr>
          <p:cNvPr id="13314" name="Content Placeholder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Review feedback on presentation from observers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Identify actions to be taken by DHMT to improve implementation of workforce performance plans (use planning table)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Identify support needed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Prepare to give 10-minute report to plenary</a:t>
            </a:r>
          </a:p>
        </p:txBody>
      </p:sp>
    </p:spTree>
    <p:extLst>
      <p:ext uri="{BB962C8B-B14F-4D97-AF65-F5344CB8AC3E}">
        <p14:creationId xmlns:p14="http://schemas.microsoft.com/office/powerpoint/2010/main" val="2139066809"/>
      </p:ext>
    </p:extLst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Planning table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7611920"/>
              </p:ext>
            </p:extLst>
          </p:nvPr>
        </p:nvGraphicFramePr>
        <p:xfrm>
          <a:off x="491885" y="2241493"/>
          <a:ext cx="8229600" cy="34259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71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1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6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6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22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effectLst/>
                        </a:rPr>
                        <a:t>What?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>
                    <a:solidFill>
                      <a:srgbClr val="0088B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effectLst/>
                        </a:rPr>
                        <a:t>By whom?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>
                    <a:solidFill>
                      <a:srgbClr val="0088B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effectLst/>
                        </a:rPr>
                        <a:t>By when?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>
                    <a:solidFill>
                      <a:srgbClr val="0088B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effectLst/>
                        </a:rPr>
                        <a:t>Support needed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>
                    <a:solidFill>
                      <a:srgbClr val="0088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69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>
                    <a:solidFill>
                      <a:srgbClr val="0088B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07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>
                    <a:solidFill>
                      <a:srgbClr val="0088B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07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>
                    <a:solidFill>
                      <a:srgbClr val="0088B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07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>
                    <a:solidFill>
                      <a:srgbClr val="0088B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07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>
                    <a:solidFill>
                      <a:srgbClr val="0088B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07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>
                    <a:solidFill>
                      <a:srgbClr val="0088B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57200" y="1041261"/>
            <a:ext cx="5520568" cy="1200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304704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000" i="0" u="none" strike="noStrike" cap="none" normalizeH="0" baseline="0" dirty="0">
                <a:ln>
                  <a:noFill/>
                </a:ln>
                <a:solidFill>
                  <a:srgbClr val="008BB0"/>
                </a:solidFill>
                <a:effectLst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Actions from DHMT meeting 1  </a:t>
            </a:r>
            <a:r>
              <a:rPr kumimoji="0" lang="en-GB" altLang="en-US" sz="2000" b="0" i="0" u="none" strike="noStrike" cap="none" normalizeH="0" baseline="0">
                <a:ln>
                  <a:noFill/>
                </a:ln>
                <a:solidFill>
                  <a:srgbClr val="008BB0"/>
                </a:solidFill>
                <a:effectLst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008BB0"/>
                </a:solidFill>
                <a:effectLst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District: </a:t>
            </a:r>
            <a:endParaRPr kumimoji="0" lang="en-GB" altLang="en-US" sz="3000" b="1" i="0" u="none" strike="noStrike" cap="none" normalizeH="0" baseline="0" dirty="0">
              <a:ln>
                <a:noFill/>
              </a:ln>
              <a:solidFill>
                <a:srgbClr val="008BB0"/>
              </a:solidFill>
              <a:effectLst/>
              <a:latin typeface="Arial" panose="020B0604020202020204" pitchFamily="34" charset="0"/>
              <a:ea typeface="Times New Roman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8886867"/>
      </p:ext>
    </p:extLst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8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2276872"/>
            <a:ext cx="4320480" cy="1872208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you!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86A0ED1-769D-4BD1-9B33-1172486E1BB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1949" y="260648"/>
            <a:ext cx="2287589" cy="797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584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TaxCatchAll xmlns="db34223c-05cb-4c59-abce-7fba8e81b2b1" xsi:nil="true"/>
    <lcf76f155ced4ddcb4097134ff3c332f xmlns="2d7fbcef-e472-45d6-a417-d4c00b60dc83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09B5C479ABF64583D049A0C1FFC9D4" ma:contentTypeVersion="16" ma:contentTypeDescription="Create a new document." ma:contentTypeScope="" ma:versionID="669a3b849cadc4fe8060fa650d2a72c1">
  <xsd:schema xmlns:xsd="http://www.w3.org/2001/XMLSchema" xmlns:xs="http://www.w3.org/2001/XMLSchema" xmlns:p="http://schemas.microsoft.com/office/2006/metadata/properties" xmlns:ns2="2d7fbcef-e472-45d6-a417-d4c00b60dc83" xmlns:ns3="dab8f710-a75f-4eca-afc7-fc5de4c57a4c" xmlns:ns4="db34223c-05cb-4c59-abce-7fba8e81b2b1" targetNamespace="http://schemas.microsoft.com/office/2006/metadata/properties" ma:root="true" ma:fieldsID="9947be8fb74bf02dd09b588041f0c538" ns2:_="" ns3:_="" ns4:_="">
    <xsd:import namespace="2d7fbcef-e472-45d6-a417-d4c00b60dc83"/>
    <xsd:import namespace="dab8f710-a75f-4eca-afc7-fc5de4c57a4c"/>
    <xsd:import namespace="db34223c-05cb-4c59-abce-7fba8e81b2b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7fbcef-e472-45d6-a417-d4c00b60dc8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2e10342f-3527-4dcd-ac28-e59db492a80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b8f710-a75f-4eca-afc7-fc5de4c57a4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34223c-05cb-4c59-abce-7fba8e81b2b1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f30527d0-af85-4046-83b1-23a090cae49e}" ma:internalName="TaxCatchAll" ma:showField="CatchAllData" ma:web="dab8f710-a75f-4eca-afc7-fc5de4c57a4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FDA77D2-8E46-4040-A8EA-839FF7F4E8DA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F894BEB-83D9-4ECF-937F-38FE06E3BD8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8017F6-2A87-46BA-9950-77DE185D6C41}"/>
</file>

<file path=docProps/app.xml><?xml version="1.0" encoding="utf-8"?>
<Properties xmlns="http://schemas.openxmlformats.org/officeDocument/2006/extended-properties" xmlns:vt="http://schemas.openxmlformats.org/officeDocument/2006/docPropsVTypes">
  <TotalTime>2484</TotalTime>
  <Words>250</Words>
  <Application>Microsoft Office PowerPoint</Application>
  <PresentationFormat>On-screen Show (4:3)</PresentationFormat>
  <Paragraphs>86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1_Office Theme</vt:lpstr>
      <vt:lpstr>   Inter-district Meeting  Location:  Date:  </vt:lpstr>
      <vt:lpstr>Objectives</vt:lpstr>
      <vt:lpstr>Expected outputs</vt:lpstr>
      <vt:lpstr>Programme</vt:lpstr>
      <vt:lpstr>Observation of presentations</vt:lpstr>
      <vt:lpstr>PowerPoint Presentation</vt:lpstr>
      <vt:lpstr>Instructions for group work</vt:lpstr>
      <vt:lpstr>Planning table</vt:lpstr>
      <vt:lpstr>Thank you!</vt:lpstr>
    </vt:vector>
  </TitlesOfParts>
  <Company>The University of Liverpool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 presentation template</dc:title>
  <dc:creator>raven</dc:creator>
  <cp:lastModifiedBy>Karen Miller</cp:lastModifiedBy>
  <cp:revision>147</cp:revision>
  <dcterms:created xsi:type="dcterms:W3CDTF">2012-05-02T08:05:33Z</dcterms:created>
  <dcterms:modified xsi:type="dcterms:W3CDTF">2018-02-13T16:17:18Z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0x0101000009B5C479ABF64583D049A0C1FFC9D4</vt:lpwstr>
  </property>
  <property fmtid="{D5CDD505-2E9C-101B-9397-08002B2CF9AE}" pid="3" name="IsMyDocuments">
    <vt:bool>true</vt:bool>
  </property>
</Properties>
</file>