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Lst>
  <p:notesMasterIdLst>
    <p:notesMasterId r:id="rId26"/>
  </p:notesMasterIdLst>
  <p:handoutMasterIdLst>
    <p:handoutMasterId r:id="rId27"/>
  </p:handoutMasterIdLst>
  <p:sldIdLst>
    <p:sldId id="359" r:id="rId6"/>
    <p:sldId id="353" r:id="rId7"/>
    <p:sldId id="362" r:id="rId8"/>
    <p:sldId id="356" r:id="rId9"/>
    <p:sldId id="284" r:id="rId10"/>
    <p:sldId id="295" r:id="rId11"/>
    <p:sldId id="317" r:id="rId12"/>
    <p:sldId id="368" r:id="rId13"/>
    <p:sldId id="365" r:id="rId14"/>
    <p:sldId id="367" r:id="rId15"/>
    <p:sldId id="296" r:id="rId16"/>
    <p:sldId id="348" r:id="rId17"/>
    <p:sldId id="364" r:id="rId18"/>
    <p:sldId id="288" r:id="rId19"/>
    <p:sldId id="297" r:id="rId20"/>
    <p:sldId id="303" r:id="rId21"/>
    <p:sldId id="314" r:id="rId22"/>
    <p:sldId id="277" r:id="rId23"/>
    <p:sldId id="361" r:id="rId24"/>
    <p:sldId id="369" r:id="rId25"/>
  </p:sldIdLst>
  <p:sldSz cx="9144000" cy="6858000" type="screen4x3"/>
  <p:notesSz cx="6797675" cy="9926638"/>
  <p:defaultTextStyle>
    <a:defPPr>
      <a:defRPr lang="en-US">
        <a:uFillTx/>
      </a:defRPr>
    </a:defPPr>
    <a:lvl1pPr algn="l" rtl="0" fontAlgn="base">
      <a:spcBef>
        <a:spcPct val="0"/>
      </a:spcBef>
      <a:spcAft>
        <a:spcPct val="0"/>
      </a:spcAft>
      <a:defRPr kern="1200">
        <a:solidFill>
          <a:schemeClr val="tx1"/>
        </a:solidFill>
        <a:uFillTx/>
        <a:latin typeface="Arial" charset="0"/>
        <a:ea typeface="+mn-ea"/>
        <a:cs typeface="+mn-cs"/>
      </a:defRPr>
    </a:lvl1pPr>
    <a:lvl2pPr marL="457200" algn="l" rtl="0" fontAlgn="base">
      <a:spcBef>
        <a:spcPct val="0"/>
      </a:spcBef>
      <a:spcAft>
        <a:spcPct val="0"/>
      </a:spcAft>
      <a:defRPr kern="1200">
        <a:solidFill>
          <a:schemeClr val="tx1"/>
        </a:solidFill>
        <a:uFillTx/>
        <a:latin typeface="Arial" charset="0"/>
        <a:ea typeface="+mn-ea"/>
        <a:cs typeface="+mn-cs"/>
      </a:defRPr>
    </a:lvl2pPr>
    <a:lvl3pPr marL="914400" algn="l" rtl="0" fontAlgn="base">
      <a:spcBef>
        <a:spcPct val="0"/>
      </a:spcBef>
      <a:spcAft>
        <a:spcPct val="0"/>
      </a:spcAft>
      <a:defRPr kern="1200">
        <a:solidFill>
          <a:schemeClr val="tx1"/>
        </a:solidFill>
        <a:uFillTx/>
        <a:latin typeface="Arial" charset="0"/>
        <a:ea typeface="+mn-ea"/>
        <a:cs typeface="+mn-cs"/>
      </a:defRPr>
    </a:lvl3pPr>
    <a:lvl4pPr marL="1371600" algn="l" rtl="0" fontAlgn="base">
      <a:spcBef>
        <a:spcPct val="0"/>
      </a:spcBef>
      <a:spcAft>
        <a:spcPct val="0"/>
      </a:spcAft>
      <a:defRPr kern="1200">
        <a:solidFill>
          <a:schemeClr val="tx1"/>
        </a:solidFill>
        <a:uFillTx/>
        <a:latin typeface="Arial" charset="0"/>
        <a:ea typeface="+mn-ea"/>
        <a:cs typeface="+mn-cs"/>
      </a:defRPr>
    </a:lvl4pPr>
    <a:lvl5pPr marL="1828800" algn="l" rtl="0" fontAlgn="base">
      <a:spcBef>
        <a:spcPct val="0"/>
      </a:spcBef>
      <a:spcAft>
        <a:spcPct val="0"/>
      </a:spcAft>
      <a:defRPr kern="1200">
        <a:solidFill>
          <a:schemeClr val="tx1"/>
        </a:solidFill>
        <a:uFillTx/>
        <a:latin typeface="Arial" charset="0"/>
        <a:ea typeface="+mn-ea"/>
        <a:cs typeface="+mn-cs"/>
      </a:defRPr>
    </a:lvl5pPr>
    <a:lvl6pPr marL="2286000" algn="l" defTabSz="914400" rtl="0" eaLnBrk="1" latinLnBrk="0" hangingPunct="1">
      <a:defRPr kern="1200">
        <a:solidFill>
          <a:schemeClr val="tx1"/>
        </a:solidFill>
        <a:uFillTx/>
        <a:latin typeface="Arial" charset="0"/>
        <a:ea typeface="+mn-ea"/>
        <a:cs typeface="+mn-cs"/>
      </a:defRPr>
    </a:lvl6pPr>
    <a:lvl7pPr marL="2743200" algn="l" defTabSz="914400" rtl="0" eaLnBrk="1" latinLnBrk="0" hangingPunct="1">
      <a:defRPr kern="1200">
        <a:solidFill>
          <a:schemeClr val="tx1"/>
        </a:solidFill>
        <a:uFillTx/>
        <a:latin typeface="Arial" charset="0"/>
        <a:ea typeface="+mn-ea"/>
        <a:cs typeface="+mn-cs"/>
      </a:defRPr>
    </a:lvl7pPr>
    <a:lvl8pPr marL="3200400" algn="l" defTabSz="914400" rtl="0" eaLnBrk="1" latinLnBrk="0" hangingPunct="1">
      <a:defRPr kern="1200">
        <a:solidFill>
          <a:schemeClr val="tx1"/>
        </a:solidFill>
        <a:uFillTx/>
        <a:latin typeface="Arial" charset="0"/>
        <a:ea typeface="+mn-ea"/>
        <a:cs typeface="+mn-cs"/>
      </a:defRPr>
    </a:lvl8pPr>
    <a:lvl9pPr marL="3657600" algn="l" defTabSz="914400" rtl="0" eaLnBrk="1" latinLnBrk="0" hangingPunct="1">
      <a:defRPr kern="1200">
        <a:solidFill>
          <a:schemeClr val="tx1"/>
        </a:solidFill>
        <a:uFillTx/>
        <a:latin typeface="Arial" charset="0"/>
        <a:ea typeface="+mn-ea"/>
        <a:cs typeface="+mn-cs"/>
      </a:defRPr>
    </a:lvl9pPr>
  </p:defaultTextStyle>
  <p:extLst>
    <p:ext uri="{521415D9-36F7-43E2-AB2F-B90AF26B5E84}">
      <p14:sectionLst xmlns:p14="http://schemas.microsoft.com/office/powerpoint/2010/main">
        <p14:section name="Default Section" id="{5737A738-C413-424A-AEB7-4F6BD19BB114}">
          <p14:sldIdLst>
            <p14:sldId id="359"/>
            <p14:sldId id="353"/>
            <p14:sldId id="362"/>
            <p14:sldId id="356"/>
            <p14:sldId id="284"/>
            <p14:sldId id="295"/>
            <p14:sldId id="317"/>
            <p14:sldId id="368"/>
            <p14:sldId id="365"/>
            <p14:sldId id="367"/>
            <p14:sldId id="296"/>
            <p14:sldId id="348"/>
            <p14:sldId id="364"/>
            <p14:sldId id="288"/>
            <p14:sldId id="297"/>
            <p14:sldId id="303"/>
            <p14:sldId id="314"/>
            <p14:sldId id="277"/>
            <p14:sldId id="361"/>
            <p14:sldId id="3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lib Mirzoev" initials="" lastIdx="0" clrIdx="0"/>
  <p:cmAuthor id="7" name="Administrator" initials="AN" lastIdx="14" clrIdx="7"/>
  <p:cmAuthor id="1" name="Comfort Mshelia" initials="" lastIdx="2" clrIdx="1"/>
  <p:cmAuthor id="2" name="Tim Martineau" initials="TM" lastIdx="71" clrIdx="2"/>
  <p:cmAuthor id="3" name="Reinhard Huss" initials="RH" lastIdx="13" clrIdx="3"/>
  <p:cmAuthor id="4" name="adminuser" initials="a" lastIdx="1" clrIdx="4"/>
  <p:cmAuthor id="5" name="Joanna Raven" initials="JR" lastIdx="10" clrIdx="5"/>
  <p:cmAuthor id="6" name="King Chikaphupha" initials="KC" lastIdx="7" clrIdx="6">
    <p:extLst>
      <p:ext uri="{19B8F6BF-5375-455C-9EA6-DF929625EA0E}">
        <p15:presenceInfo xmlns:p15="http://schemas.microsoft.com/office/powerpoint/2012/main" userId="King Chikaphup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5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rgbClr val="00000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rgbClr val="000000"/>
        </a:fontRef>
        <a:schemeClr val="lt1"/>
      </a:tcTxStyle>
      <a:tcStyle>
        <a:tcBdr/>
        <a:fill>
          <a:solidFill>
            <a:schemeClr val="accent1"/>
          </a:solidFill>
        </a:fill>
      </a:tcStyle>
    </a:firstRow>
  </a:tblStyle>
  <a:tblStyle styleId="{69012ECD-51FC-41F1-AA8D-1B2483CD663E}" styleName="Light Style 2 - Accent 1">
    <a:wholeTbl>
      <a:tcTxStyle>
        <a:fontRef idx="minor">
          <a:srgbClr val="00000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rgbClr val="00000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6374" autoAdjust="0"/>
  </p:normalViewPr>
  <p:slideViewPr>
    <p:cSldViewPr>
      <p:cViewPr varScale="1">
        <p:scale>
          <a:sx n="87" d="100"/>
          <a:sy n="87" d="100"/>
        </p:scale>
        <p:origin x="2166"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C812E-1F04-4084-A326-365E6DF6FCA0}" type="doc">
      <dgm:prSet loTypeId="urn:microsoft.com/office/officeart/2005/8/layout/venn1" loCatId="relationship" qsTypeId="urn:microsoft.com/office/officeart/2005/8/quickstyle/simple5" qsCatId="simple" csTypeId="urn:microsoft.com/office/officeart/2005/8/colors/colorful1#1" csCatId="colorful" phldr="1"/>
      <dgm:spPr/>
    </dgm:pt>
    <dgm:pt modelId="{8472A6C1-DAC8-41EF-A543-830362887944}">
      <dgm:prSet phldrT="[Text]"/>
      <dgm:spPr/>
      <dgm:t>
        <a:bodyPr/>
        <a:lstStyle/>
        <a:p>
          <a:r>
            <a:rPr lang="en-US" dirty="0"/>
            <a:t>PERFORM MSI</a:t>
          </a:r>
        </a:p>
      </dgm:t>
    </dgm:pt>
    <dgm:pt modelId="{508820B5-DD83-4790-9AC0-7BF4EBF1528C}" type="parTrans" cxnId="{18FC5342-B62F-4FD2-A5D9-FE0646C61E7A}">
      <dgm:prSet/>
      <dgm:spPr/>
      <dgm:t>
        <a:bodyPr/>
        <a:lstStyle/>
        <a:p>
          <a:endParaRPr lang="en-US"/>
        </a:p>
      </dgm:t>
    </dgm:pt>
    <dgm:pt modelId="{64970C27-D34F-427C-9656-AA08EDCB51C4}" type="sibTrans" cxnId="{18FC5342-B62F-4FD2-A5D9-FE0646C61E7A}">
      <dgm:prSet/>
      <dgm:spPr/>
      <dgm:t>
        <a:bodyPr/>
        <a:lstStyle/>
        <a:p>
          <a:endParaRPr lang="en-US"/>
        </a:p>
      </dgm:t>
    </dgm:pt>
    <dgm:pt modelId="{5FC02E07-E12A-4E30-A8BE-60763E52DBA2}">
      <dgm:prSet phldrT="[Text]"/>
      <dgm:spPr/>
      <dgm:t>
        <a:bodyPr/>
        <a:lstStyle/>
        <a:p>
          <a:r>
            <a:rPr lang="en-US" dirty="0"/>
            <a:t>Scale-up mechanism</a:t>
          </a:r>
        </a:p>
      </dgm:t>
    </dgm:pt>
    <dgm:pt modelId="{5EFEA64A-6D4C-4106-BAA5-22FF2B857D0A}" type="parTrans" cxnId="{E2C0FCFC-6198-4302-8358-84335D8E5652}">
      <dgm:prSet/>
      <dgm:spPr/>
      <dgm:t>
        <a:bodyPr/>
        <a:lstStyle/>
        <a:p>
          <a:endParaRPr lang="en-US"/>
        </a:p>
      </dgm:t>
    </dgm:pt>
    <dgm:pt modelId="{820CBB91-9CB2-46D5-A330-53AF6EF47C92}" type="sibTrans" cxnId="{E2C0FCFC-6198-4302-8358-84335D8E5652}">
      <dgm:prSet/>
      <dgm:spPr/>
      <dgm:t>
        <a:bodyPr/>
        <a:lstStyle/>
        <a:p>
          <a:endParaRPr lang="en-US"/>
        </a:p>
      </dgm:t>
    </dgm:pt>
    <dgm:pt modelId="{52A38C31-C499-4E32-8271-433C7EC7B1BB}">
      <dgm:prSet phldrT="[Text]"/>
      <dgm:spPr/>
      <dgm:t>
        <a:bodyPr/>
        <a:lstStyle/>
        <a:p>
          <a:r>
            <a:rPr lang="en-US" dirty="0"/>
            <a:t>Process and outcome evaluation</a:t>
          </a:r>
        </a:p>
      </dgm:t>
    </dgm:pt>
    <dgm:pt modelId="{5B6387C8-B554-4F13-A628-50FCDF5D803E}" type="parTrans" cxnId="{F7B32DFB-7C72-4E8A-8BC0-456EF9FEAC98}">
      <dgm:prSet/>
      <dgm:spPr/>
      <dgm:t>
        <a:bodyPr/>
        <a:lstStyle/>
        <a:p>
          <a:endParaRPr lang="en-US"/>
        </a:p>
      </dgm:t>
    </dgm:pt>
    <dgm:pt modelId="{FC2AAB2D-F930-4D29-95AA-7B778DE5D076}" type="sibTrans" cxnId="{F7B32DFB-7C72-4E8A-8BC0-456EF9FEAC98}">
      <dgm:prSet/>
      <dgm:spPr/>
      <dgm:t>
        <a:bodyPr/>
        <a:lstStyle/>
        <a:p>
          <a:endParaRPr lang="en-US"/>
        </a:p>
      </dgm:t>
    </dgm:pt>
    <dgm:pt modelId="{90A5B226-4732-4856-B32C-3180906AAC05}" type="pres">
      <dgm:prSet presAssocID="{A13C812E-1F04-4084-A326-365E6DF6FCA0}" presName="compositeShape" presStyleCnt="0">
        <dgm:presLayoutVars>
          <dgm:chMax val="7"/>
          <dgm:dir/>
          <dgm:resizeHandles val="exact"/>
        </dgm:presLayoutVars>
      </dgm:prSet>
      <dgm:spPr/>
    </dgm:pt>
    <dgm:pt modelId="{8D15C299-7C52-4356-B7E2-6D062BAA3F24}" type="pres">
      <dgm:prSet presAssocID="{8472A6C1-DAC8-41EF-A543-830362887944}" presName="circ1" presStyleLbl="vennNode1" presStyleIdx="0" presStyleCnt="3"/>
      <dgm:spPr/>
    </dgm:pt>
    <dgm:pt modelId="{EDDBBAD3-C763-4763-BD24-AE70DFEC5729}" type="pres">
      <dgm:prSet presAssocID="{8472A6C1-DAC8-41EF-A543-830362887944}" presName="circ1Tx" presStyleLbl="revTx" presStyleIdx="0" presStyleCnt="0">
        <dgm:presLayoutVars>
          <dgm:chMax val="0"/>
          <dgm:chPref val="0"/>
          <dgm:bulletEnabled val="1"/>
        </dgm:presLayoutVars>
      </dgm:prSet>
      <dgm:spPr/>
    </dgm:pt>
    <dgm:pt modelId="{43A1E4B5-1FAC-400F-915F-615FCFFDE5DA}" type="pres">
      <dgm:prSet presAssocID="{5FC02E07-E12A-4E30-A8BE-60763E52DBA2}" presName="circ2" presStyleLbl="vennNode1" presStyleIdx="1" presStyleCnt="3"/>
      <dgm:spPr/>
    </dgm:pt>
    <dgm:pt modelId="{246683CE-DE9E-4F15-AEA1-28155F4B0857}" type="pres">
      <dgm:prSet presAssocID="{5FC02E07-E12A-4E30-A8BE-60763E52DBA2}" presName="circ2Tx" presStyleLbl="revTx" presStyleIdx="0" presStyleCnt="0">
        <dgm:presLayoutVars>
          <dgm:chMax val="0"/>
          <dgm:chPref val="0"/>
          <dgm:bulletEnabled val="1"/>
        </dgm:presLayoutVars>
      </dgm:prSet>
      <dgm:spPr/>
    </dgm:pt>
    <dgm:pt modelId="{931A4D6B-A920-478D-B7E6-0A43694E4CBF}" type="pres">
      <dgm:prSet presAssocID="{52A38C31-C499-4E32-8271-433C7EC7B1BB}" presName="circ3" presStyleLbl="vennNode1" presStyleIdx="2" presStyleCnt="3"/>
      <dgm:spPr/>
    </dgm:pt>
    <dgm:pt modelId="{FF979822-042E-4DC2-B5CE-ED6C43A8A779}" type="pres">
      <dgm:prSet presAssocID="{52A38C31-C499-4E32-8271-433C7EC7B1BB}" presName="circ3Tx" presStyleLbl="revTx" presStyleIdx="0" presStyleCnt="0">
        <dgm:presLayoutVars>
          <dgm:chMax val="0"/>
          <dgm:chPref val="0"/>
          <dgm:bulletEnabled val="1"/>
        </dgm:presLayoutVars>
      </dgm:prSet>
      <dgm:spPr/>
    </dgm:pt>
  </dgm:ptLst>
  <dgm:cxnLst>
    <dgm:cxn modelId="{F6A9602E-2A94-4ED3-A11B-FFB9217E2751}" type="presOf" srcId="{8472A6C1-DAC8-41EF-A543-830362887944}" destId="{EDDBBAD3-C763-4763-BD24-AE70DFEC5729}" srcOrd="1" destOrd="0" presId="urn:microsoft.com/office/officeart/2005/8/layout/venn1"/>
    <dgm:cxn modelId="{AA0B8E36-2F70-4410-B0B1-CE79D4BAC9A9}" type="presOf" srcId="{A13C812E-1F04-4084-A326-365E6DF6FCA0}" destId="{90A5B226-4732-4856-B32C-3180906AAC05}" srcOrd="0" destOrd="0" presId="urn:microsoft.com/office/officeart/2005/8/layout/venn1"/>
    <dgm:cxn modelId="{18FC5342-B62F-4FD2-A5D9-FE0646C61E7A}" srcId="{A13C812E-1F04-4084-A326-365E6DF6FCA0}" destId="{8472A6C1-DAC8-41EF-A543-830362887944}" srcOrd="0" destOrd="0" parTransId="{508820B5-DD83-4790-9AC0-7BF4EBF1528C}" sibTransId="{64970C27-D34F-427C-9656-AA08EDCB51C4}"/>
    <dgm:cxn modelId="{0B76B44D-5466-4582-8696-944716DE1E23}" type="presOf" srcId="{8472A6C1-DAC8-41EF-A543-830362887944}" destId="{8D15C299-7C52-4356-B7E2-6D062BAA3F24}" srcOrd="0" destOrd="0" presId="urn:microsoft.com/office/officeart/2005/8/layout/venn1"/>
    <dgm:cxn modelId="{2DC3E257-0760-4803-AAD7-6B981EEAA73B}" type="presOf" srcId="{5FC02E07-E12A-4E30-A8BE-60763E52DBA2}" destId="{246683CE-DE9E-4F15-AEA1-28155F4B0857}" srcOrd="1" destOrd="0" presId="urn:microsoft.com/office/officeart/2005/8/layout/venn1"/>
    <dgm:cxn modelId="{39371ABC-76BD-4722-9D43-2AED204B52D0}" type="presOf" srcId="{52A38C31-C499-4E32-8271-433C7EC7B1BB}" destId="{931A4D6B-A920-478D-B7E6-0A43694E4CBF}" srcOrd="0" destOrd="0" presId="urn:microsoft.com/office/officeart/2005/8/layout/venn1"/>
    <dgm:cxn modelId="{28BD38CC-DE2D-49BE-A3D8-680C911B7DD1}" type="presOf" srcId="{5FC02E07-E12A-4E30-A8BE-60763E52DBA2}" destId="{43A1E4B5-1FAC-400F-915F-615FCFFDE5DA}" srcOrd="0" destOrd="0" presId="urn:microsoft.com/office/officeart/2005/8/layout/venn1"/>
    <dgm:cxn modelId="{B3A386F4-4D2F-4DF7-B98A-1716BFC02C1A}" type="presOf" srcId="{52A38C31-C499-4E32-8271-433C7EC7B1BB}" destId="{FF979822-042E-4DC2-B5CE-ED6C43A8A779}" srcOrd="1" destOrd="0" presId="urn:microsoft.com/office/officeart/2005/8/layout/venn1"/>
    <dgm:cxn modelId="{F7B32DFB-7C72-4E8A-8BC0-456EF9FEAC98}" srcId="{A13C812E-1F04-4084-A326-365E6DF6FCA0}" destId="{52A38C31-C499-4E32-8271-433C7EC7B1BB}" srcOrd="2" destOrd="0" parTransId="{5B6387C8-B554-4F13-A628-50FCDF5D803E}" sibTransId="{FC2AAB2D-F930-4D29-95AA-7B778DE5D076}"/>
    <dgm:cxn modelId="{E2C0FCFC-6198-4302-8358-84335D8E5652}" srcId="{A13C812E-1F04-4084-A326-365E6DF6FCA0}" destId="{5FC02E07-E12A-4E30-A8BE-60763E52DBA2}" srcOrd="1" destOrd="0" parTransId="{5EFEA64A-6D4C-4106-BAA5-22FF2B857D0A}" sibTransId="{820CBB91-9CB2-46D5-A330-53AF6EF47C92}"/>
    <dgm:cxn modelId="{36DFA4CD-DF2A-4823-BFD0-801961BF071D}" type="presParOf" srcId="{90A5B226-4732-4856-B32C-3180906AAC05}" destId="{8D15C299-7C52-4356-B7E2-6D062BAA3F24}" srcOrd="0" destOrd="0" presId="urn:microsoft.com/office/officeart/2005/8/layout/venn1"/>
    <dgm:cxn modelId="{9ED1A9E1-FC25-412D-81B9-7B6360CBEB76}" type="presParOf" srcId="{90A5B226-4732-4856-B32C-3180906AAC05}" destId="{EDDBBAD3-C763-4763-BD24-AE70DFEC5729}" srcOrd="1" destOrd="0" presId="urn:microsoft.com/office/officeart/2005/8/layout/venn1"/>
    <dgm:cxn modelId="{C987783C-D523-462B-B82F-462DD54C3E04}" type="presParOf" srcId="{90A5B226-4732-4856-B32C-3180906AAC05}" destId="{43A1E4B5-1FAC-400F-915F-615FCFFDE5DA}" srcOrd="2" destOrd="0" presId="urn:microsoft.com/office/officeart/2005/8/layout/venn1"/>
    <dgm:cxn modelId="{8F6D463F-B236-4AFB-8B2A-E4EF57B94DC5}" type="presParOf" srcId="{90A5B226-4732-4856-B32C-3180906AAC05}" destId="{246683CE-DE9E-4F15-AEA1-28155F4B0857}" srcOrd="3" destOrd="0" presId="urn:microsoft.com/office/officeart/2005/8/layout/venn1"/>
    <dgm:cxn modelId="{D0FBFCD5-F2C6-4F21-B7E4-F21CB7977F3A}" type="presParOf" srcId="{90A5B226-4732-4856-B32C-3180906AAC05}" destId="{931A4D6B-A920-478D-B7E6-0A43694E4CBF}" srcOrd="4" destOrd="0" presId="urn:microsoft.com/office/officeart/2005/8/layout/venn1"/>
    <dgm:cxn modelId="{246EDDBA-D905-4DA8-8EE9-7747BB2A609B}" type="presParOf" srcId="{90A5B226-4732-4856-B32C-3180906AAC05}" destId="{FF979822-042E-4DC2-B5CE-ED6C43A8A77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CC5E23-6841-40E5-BEED-68B043306296}" type="doc">
      <dgm:prSet loTypeId="urn:microsoft.com/office/officeart/2005/8/layout/process1" loCatId="process" qsTypeId="urn:microsoft.com/office/officeart/2005/8/quickstyle/simple1" qsCatId="simple" csTypeId="urn:microsoft.com/office/officeart/2005/8/colors/accent1_2" csCatId="accent1" phldr="1"/>
      <dgm:spPr/>
    </dgm:pt>
    <dgm:pt modelId="{8E76C7A2-0D6F-46C0-9483-F30CA349E4F1}">
      <dgm:prSet phldrT="[Text]" custT="1"/>
      <dgm:spPr/>
      <dgm:t>
        <a:bodyPr/>
        <a:lstStyle/>
        <a:p>
          <a:r>
            <a:rPr lang="en-US" sz="1400" dirty="0"/>
            <a:t>Orient Visit (1 day)</a:t>
          </a:r>
        </a:p>
      </dgm:t>
    </dgm:pt>
    <dgm:pt modelId="{46596C95-5722-4C7C-B103-831F3C9909C8}" type="parTrans" cxnId="{3D20D8F5-1129-4528-A15D-1FF28D185B99}">
      <dgm:prSet/>
      <dgm:spPr/>
      <dgm:t>
        <a:bodyPr/>
        <a:lstStyle/>
        <a:p>
          <a:endParaRPr lang="en-US"/>
        </a:p>
      </dgm:t>
    </dgm:pt>
    <dgm:pt modelId="{D5236377-01D5-4F04-B87F-B5AE7F51DBD4}" type="sibTrans" cxnId="{3D20D8F5-1129-4528-A15D-1FF28D185B99}">
      <dgm:prSet/>
      <dgm:spPr/>
      <dgm:t>
        <a:bodyPr/>
        <a:lstStyle/>
        <a:p>
          <a:endParaRPr lang="en-US"/>
        </a:p>
      </dgm:t>
    </dgm:pt>
    <dgm:pt modelId="{88D54A9A-9644-44A6-BACC-9B6906ADF417}">
      <dgm:prSet phldrT="[Text]" custT="1"/>
      <dgm:spPr/>
      <dgm:t>
        <a:bodyPr/>
        <a:lstStyle/>
        <a:p>
          <a:r>
            <a:rPr lang="en-US" sz="1400" dirty="0"/>
            <a:t>MSI Workshop 1: problem analysis (2 days) </a:t>
          </a:r>
        </a:p>
      </dgm:t>
    </dgm:pt>
    <dgm:pt modelId="{80500711-48AC-40F4-8399-592B16FFDA3B}" type="parTrans" cxnId="{61DF7F49-5EE2-4B98-A692-A08F7735BD51}">
      <dgm:prSet/>
      <dgm:spPr/>
      <dgm:t>
        <a:bodyPr/>
        <a:lstStyle/>
        <a:p>
          <a:endParaRPr lang="en-US"/>
        </a:p>
      </dgm:t>
    </dgm:pt>
    <dgm:pt modelId="{349C866E-79B2-422E-AEC8-CCE79959C269}" type="sibTrans" cxnId="{61DF7F49-5EE2-4B98-A692-A08F7735BD51}">
      <dgm:prSet/>
      <dgm:spPr/>
      <dgm:t>
        <a:bodyPr/>
        <a:lstStyle/>
        <a:p>
          <a:endParaRPr lang="en-US"/>
        </a:p>
      </dgm:t>
    </dgm:pt>
    <dgm:pt modelId="{BA63E659-3C3F-4967-A4D3-B5A294C26299}">
      <dgm:prSet phldrT="[Text]" custT="1"/>
      <dgm:spPr/>
      <dgm:t>
        <a:bodyPr/>
        <a:lstStyle/>
        <a:p>
          <a:r>
            <a:rPr lang="en-US" sz="1400" dirty="0"/>
            <a:t>Further problem analysis in district (4 weeks)</a:t>
          </a:r>
        </a:p>
      </dgm:t>
    </dgm:pt>
    <dgm:pt modelId="{FB07EC94-4360-4F17-8AEB-0F612DAA4A31}" type="parTrans" cxnId="{2B596D0A-B0E2-4211-B3D1-393DE05F208C}">
      <dgm:prSet/>
      <dgm:spPr/>
      <dgm:t>
        <a:bodyPr/>
        <a:lstStyle/>
        <a:p>
          <a:endParaRPr lang="en-US"/>
        </a:p>
      </dgm:t>
    </dgm:pt>
    <dgm:pt modelId="{124209B8-A423-480A-9DA1-B15EFE1F3D35}" type="sibTrans" cxnId="{2B596D0A-B0E2-4211-B3D1-393DE05F208C}">
      <dgm:prSet/>
      <dgm:spPr/>
      <dgm:t>
        <a:bodyPr/>
        <a:lstStyle/>
        <a:p>
          <a:endParaRPr lang="en-US"/>
        </a:p>
      </dgm:t>
    </dgm:pt>
    <dgm:pt modelId="{06BC8B37-6587-4192-9A40-C18B37031DD7}">
      <dgm:prSet phldrT="[Text]" custT="1"/>
      <dgm:spPr/>
      <dgm:t>
        <a:bodyPr/>
        <a:lstStyle/>
        <a:p>
          <a:r>
            <a:rPr lang="en-US" sz="1400" dirty="0"/>
            <a:t>Situation analysis (4 weeks): 2 tools; 1 visit by CRT</a:t>
          </a:r>
        </a:p>
      </dgm:t>
    </dgm:pt>
    <dgm:pt modelId="{EC0FE448-FA6E-482C-9DA4-FFF50E517C2D}" type="parTrans" cxnId="{B9F2CCAB-B454-446F-AAC9-74EEF4D30ADA}">
      <dgm:prSet/>
      <dgm:spPr/>
      <dgm:t>
        <a:bodyPr/>
        <a:lstStyle/>
        <a:p>
          <a:endParaRPr lang="en-US"/>
        </a:p>
      </dgm:t>
    </dgm:pt>
    <dgm:pt modelId="{B0E907D1-52A4-4629-A261-13A3CE27D727}" type="sibTrans" cxnId="{B9F2CCAB-B454-446F-AAC9-74EEF4D30ADA}">
      <dgm:prSet/>
      <dgm:spPr/>
      <dgm:t>
        <a:bodyPr/>
        <a:lstStyle/>
        <a:p>
          <a:endParaRPr lang="en-US"/>
        </a:p>
      </dgm:t>
    </dgm:pt>
    <dgm:pt modelId="{200A0D2C-5D59-4CCD-B9DD-DB649E88D294}">
      <dgm:prSet phldrT="[Text]" custT="1"/>
      <dgm:spPr/>
      <dgm:t>
        <a:bodyPr/>
        <a:lstStyle/>
        <a:p>
          <a:r>
            <a:rPr lang="en-US" sz="1400" dirty="0"/>
            <a:t>MSI Workshop 2: develop strategies and workplan (2 ½ days)</a:t>
          </a:r>
        </a:p>
      </dgm:t>
    </dgm:pt>
    <dgm:pt modelId="{62FEF84A-8B45-4BA9-82EF-9A683ED8BCA3}" type="parTrans" cxnId="{1D77CF64-37A9-4289-8918-354C6BCD9CAF}">
      <dgm:prSet/>
      <dgm:spPr/>
      <dgm:t>
        <a:bodyPr/>
        <a:lstStyle/>
        <a:p>
          <a:endParaRPr lang="en-US"/>
        </a:p>
      </dgm:t>
    </dgm:pt>
    <dgm:pt modelId="{BC2EC656-6660-4455-8221-83863239F232}" type="sibTrans" cxnId="{1D77CF64-37A9-4289-8918-354C6BCD9CAF}">
      <dgm:prSet/>
      <dgm:spPr/>
      <dgm:t>
        <a:bodyPr/>
        <a:lstStyle/>
        <a:p>
          <a:endParaRPr lang="en-US"/>
        </a:p>
      </dgm:t>
    </dgm:pt>
    <dgm:pt modelId="{149D3A1D-13B0-4B89-9C1E-D2EDC6B2D902}">
      <dgm:prSet phldrT="[Text]" custT="1"/>
      <dgm:spPr/>
      <dgm:t>
        <a:bodyPr/>
        <a:lstStyle/>
        <a:p>
          <a:r>
            <a:rPr lang="en-US" sz="1400" dirty="0"/>
            <a:t>Implement strategies (8 months/ 32 weeks)</a:t>
          </a:r>
        </a:p>
      </dgm:t>
    </dgm:pt>
    <dgm:pt modelId="{0F9061B0-D9E2-4020-A712-AADB218136AE}" type="parTrans" cxnId="{B3ED1A1D-4E10-463C-BFC1-280455A6121B}">
      <dgm:prSet/>
      <dgm:spPr/>
      <dgm:t>
        <a:bodyPr/>
        <a:lstStyle/>
        <a:p>
          <a:endParaRPr lang="en-US"/>
        </a:p>
      </dgm:t>
    </dgm:pt>
    <dgm:pt modelId="{CCFC513E-0C93-4A44-9F24-BB8C62B1BC68}" type="sibTrans" cxnId="{B3ED1A1D-4E10-463C-BFC1-280455A6121B}">
      <dgm:prSet/>
      <dgm:spPr/>
      <dgm:t>
        <a:bodyPr/>
        <a:lstStyle/>
        <a:p>
          <a:endParaRPr lang="en-US"/>
        </a:p>
      </dgm:t>
    </dgm:pt>
    <dgm:pt modelId="{359CE58D-9039-4091-91B7-3111622A9FDB}">
      <dgm:prSet phldrT="[Text]" custT="1"/>
      <dgm:spPr/>
      <dgm:t>
        <a:bodyPr/>
        <a:lstStyle/>
        <a:p>
          <a:r>
            <a:rPr lang="en-US" sz="1400" dirty="0"/>
            <a:t>Monitor effects: 2 visits by CRT</a:t>
          </a:r>
        </a:p>
        <a:p>
          <a:r>
            <a:rPr lang="en-US" sz="1400" dirty="0"/>
            <a:t> 2 inter-district meetings  </a:t>
          </a:r>
        </a:p>
      </dgm:t>
    </dgm:pt>
    <dgm:pt modelId="{270F7472-C66C-492D-A28B-3AE9709F01CC}" type="parTrans" cxnId="{714CCEFA-0A11-434B-A8B2-6A27AAE6238E}">
      <dgm:prSet/>
      <dgm:spPr/>
      <dgm:t>
        <a:bodyPr/>
        <a:lstStyle/>
        <a:p>
          <a:endParaRPr lang="en-US"/>
        </a:p>
      </dgm:t>
    </dgm:pt>
    <dgm:pt modelId="{6BCE21FC-0879-49C4-8516-5E15F2F19791}" type="sibTrans" cxnId="{714CCEFA-0A11-434B-A8B2-6A27AAE6238E}">
      <dgm:prSet/>
      <dgm:spPr/>
      <dgm:t>
        <a:bodyPr/>
        <a:lstStyle/>
        <a:p>
          <a:endParaRPr lang="en-US"/>
        </a:p>
      </dgm:t>
    </dgm:pt>
    <dgm:pt modelId="{097A7554-B65F-4F60-9C16-6B0220E2F651}" type="pres">
      <dgm:prSet presAssocID="{87CC5E23-6841-40E5-BEED-68B043306296}" presName="Name0" presStyleCnt="0">
        <dgm:presLayoutVars>
          <dgm:dir/>
          <dgm:resizeHandles val="exact"/>
        </dgm:presLayoutVars>
      </dgm:prSet>
      <dgm:spPr/>
    </dgm:pt>
    <dgm:pt modelId="{CE286AA5-1DB6-4625-BCE8-7CF1028B1B47}" type="pres">
      <dgm:prSet presAssocID="{8E76C7A2-0D6F-46C0-9483-F30CA349E4F1}" presName="node" presStyleLbl="node1" presStyleIdx="0" presStyleCnt="7">
        <dgm:presLayoutVars>
          <dgm:bulletEnabled val="1"/>
        </dgm:presLayoutVars>
      </dgm:prSet>
      <dgm:spPr/>
    </dgm:pt>
    <dgm:pt modelId="{1826415E-0A4A-486D-8ECB-DD24AFC73184}" type="pres">
      <dgm:prSet presAssocID="{D5236377-01D5-4F04-B87F-B5AE7F51DBD4}" presName="sibTrans" presStyleLbl="sibTrans2D1" presStyleIdx="0" presStyleCnt="6"/>
      <dgm:spPr/>
    </dgm:pt>
    <dgm:pt modelId="{568CA46D-EB32-4D25-B064-D2620A110B4B}" type="pres">
      <dgm:prSet presAssocID="{D5236377-01D5-4F04-B87F-B5AE7F51DBD4}" presName="connectorText" presStyleLbl="sibTrans2D1" presStyleIdx="0" presStyleCnt="6"/>
      <dgm:spPr/>
    </dgm:pt>
    <dgm:pt modelId="{73A2113C-0B8A-44E5-8312-BDE5AB90CFBB}" type="pres">
      <dgm:prSet presAssocID="{06BC8B37-6587-4192-9A40-C18B37031DD7}" presName="node" presStyleLbl="node1" presStyleIdx="1" presStyleCnt="7">
        <dgm:presLayoutVars>
          <dgm:bulletEnabled val="1"/>
        </dgm:presLayoutVars>
      </dgm:prSet>
      <dgm:spPr/>
    </dgm:pt>
    <dgm:pt modelId="{9ADD2495-C7D0-4ED8-AA44-1C248465B9C5}" type="pres">
      <dgm:prSet presAssocID="{B0E907D1-52A4-4629-A261-13A3CE27D727}" presName="sibTrans" presStyleLbl="sibTrans2D1" presStyleIdx="1" presStyleCnt="6"/>
      <dgm:spPr/>
    </dgm:pt>
    <dgm:pt modelId="{5DA9AD56-902D-4DF1-B5E5-D0DFF74B85B6}" type="pres">
      <dgm:prSet presAssocID="{B0E907D1-52A4-4629-A261-13A3CE27D727}" presName="connectorText" presStyleLbl="sibTrans2D1" presStyleIdx="1" presStyleCnt="6"/>
      <dgm:spPr/>
    </dgm:pt>
    <dgm:pt modelId="{ACB17221-5DC3-4A33-9933-04AD0A8601C4}" type="pres">
      <dgm:prSet presAssocID="{88D54A9A-9644-44A6-BACC-9B6906ADF417}" presName="node" presStyleLbl="node1" presStyleIdx="2" presStyleCnt="7">
        <dgm:presLayoutVars>
          <dgm:bulletEnabled val="1"/>
        </dgm:presLayoutVars>
      </dgm:prSet>
      <dgm:spPr/>
    </dgm:pt>
    <dgm:pt modelId="{287271B2-9F22-43D5-BA92-96819C9C0244}" type="pres">
      <dgm:prSet presAssocID="{349C866E-79B2-422E-AEC8-CCE79959C269}" presName="sibTrans" presStyleLbl="sibTrans2D1" presStyleIdx="2" presStyleCnt="6"/>
      <dgm:spPr/>
    </dgm:pt>
    <dgm:pt modelId="{BEA0DC69-A6AB-4DC3-B311-9149E99D4A04}" type="pres">
      <dgm:prSet presAssocID="{349C866E-79B2-422E-AEC8-CCE79959C269}" presName="connectorText" presStyleLbl="sibTrans2D1" presStyleIdx="2" presStyleCnt="6"/>
      <dgm:spPr/>
    </dgm:pt>
    <dgm:pt modelId="{2C12A97A-252B-4567-AE91-61DD67C5C51D}" type="pres">
      <dgm:prSet presAssocID="{BA63E659-3C3F-4967-A4D3-B5A294C26299}" presName="node" presStyleLbl="node1" presStyleIdx="3" presStyleCnt="7">
        <dgm:presLayoutVars>
          <dgm:bulletEnabled val="1"/>
        </dgm:presLayoutVars>
      </dgm:prSet>
      <dgm:spPr/>
    </dgm:pt>
    <dgm:pt modelId="{3C51FC90-6425-4375-844E-22B5A382B26E}" type="pres">
      <dgm:prSet presAssocID="{124209B8-A423-480A-9DA1-B15EFE1F3D35}" presName="sibTrans" presStyleLbl="sibTrans2D1" presStyleIdx="3" presStyleCnt="6"/>
      <dgm:spPr/>
    </dgm:pt>
    <dgm:pt modelId="{0779A52B-25CD-4FAE-BD60-DDEB170E18B2}" type="pres">
      <dgm:prSet presAssocID="{124209B8-A423-480A-9DA1-B15EFE1F3D35}" presName="connectorText" presStyleLbl="sibTrans2D1" presStyleIdx="3" presStyleCnt="6"/>
      <dgm:spPr/>
    </dgm:pt>
    <dgm:pt modelId="{0B3FFD62-7206-4DEF-92CB-045ED013DF97}" type="pres">
      <dgm:prSet presAssocID="{200A0D2C-5D59-4CCD-B9DD-DB649E88D294}" presName="node" presStyleLbl="node1" presStyleIdx="4" presStyleCnt="7">
        <dgm:presLayoutVars>
          <dgm:bulletEnabled val="1"/>
        </dgm:presLayoutVars>
      </dgm:prSet>
      <dgm:spPr/>
    </dgm:pt>
    <dgm:pt modelId="{1A65E329-7500-4830-A964-0D5E06641143}" type="pres">
      <dgm:prSet presAssocID="{BC2EC656-6660-4455-8221-83863239F232}" presName="sibTrans" presStyleLbl="sibTrans2D1" presStyleIdx="4" presStyleCnt="6"/>
      <dgm:spPr/>
    </dgm:pt>
    <dgm:pt modelId="{2418DA6C-3B5B-4D65-B9F5-AD116572787E}" type="pres">
      <dgm:prSet presAssocID="{BC2EC656-6660-4455-8221-83863239F232}" presName="connectorText" presStyleLbl="sibTrans2D1" presStyleIdx="4" presStyleCnt="6"/>
      <dgm:spPr/>
    </dgm:pt>
    <dgm:pt modelId="{E301D062-92CB-48A7-99AA-F60D58283809}" type="pres">
      <dgm:prSet presAssocID="{149D3A1D-13B0-4B89-9C1E-D2EDC6B2D902}" presName="node" presStyleLbl="node1" presStyleIdx="5" presStyleCnt="7">
        <dgm:presLayoutVars>
          <dgm:bulletEnabled val="1"/>
        </dgm:presLayoutVars>
      </dgm:prSet>
      <dgm:spPr/>
    </dgm:pt>
    <dgm:pt modelId="{A2178682-4A98-4005-B1BC-9ECCAF0E5F96}" type="pres">
      <dgm:prSet presAssocID="{CCFC513E-0C93-4A44-9F24-BB8C62B1BC68}" presName="sibTrans" presStyleLbl="sibTrans2D1" presStyleIdx="5" presStyleCnt="6"/>
      <dgm:spPr/>
    </dgm:pt>
    <dgm:pt modelId="{3FD8422A-91AB-483C-9D27-DCBBBE76542B}" type="pres">
      <dgm:prSet presAssocID="{CCFC513E-0C93-4A44-9F24-BB8C62B1BC68}" presName="connectorText" presStyleLbl="sibTrans2D1" presStyleIdx="5" presStyleCnt="6"/>
      <dgm:spPr/>
    </dgm:pt>
    <dgm:pt modelId="{AB312AA3-79DD-48A2-9119-81C9B103DC05}" type="pres">
      <dgm:prSet presAssocID="{359CE58D-9039-4091-91B7-3111622A9FDB}" presName="node" presStyleLbl="node1" presStyleIdx="6" presStyleCnt="7">
        <dgm:presLayoutVars>
          <dgm:bulletEnabled val="1"/>
        </dgm:presLayoutVars>
      </dgm:prSet>
      <dgm:spPr/>
    </dgm:pt>
  </dgm:ptLst>
  <dgm:cxnLst>
    <dgm:cxn modelId="{2B596D0A-B0E2-4211-B3D1-393DE05F208C}" srcId="{87CC5E23-6841-40E5-BEED-68B043306296}" destId="{BA63E659-3C3F-4967-A4D3-B5A294C26299}" srcOrd="3" destOrd="0" parTransId="{FB07EC94-4360-4F17-8AEB-0F612DAA4A31}" sibTransId="{124209B8-A423-480A-9DA1-B15EFE1F3D35}"/>
    <dgm:cxn modelId="{A0AF6817-3DD8-4ADE-8182-AA20ECBCCC6F}" type="presOf" srcId="{BC2EC656-6660-4455-8221-83863239F232}" destId="{2418DA6C-3B5B-4D65-B9F5-AD116572787E}" srcOrd="1" destOrd="0" presId="urn:microsoft.com/office/officeart/2005/8/layout/process1"/>
    <dgm:cxn modelId="{B3ED1A1D-4E10-463C-BFC1-280455A6121B}" srcId="{87CC5E23-6841-40E5-BEED-68B043306296}" destId="{149D3A1D-13B0-4B89-9C1E-D2EDC6B2D902}" srcOrd="5" destOrd="0" parTransId="{0F9061B0-D9E2-4020-A712-AADB218136AE}" sibTransId="{CCFC513E-0C93-4A44-9F24-BB8C62B1BC68}"/>
    <dgm:cxn modelId="{DC3DF23D-BE27-4571-BC9C-F436C8B310C3}" type="presOf" srcId="{B0E907D1-52A4-4629-A261-13A3CE27D727}" destId="{5DA9AD56-902D-4DF1-B5E5-D0DFF74B85B6}" srcOrd="1" destOrd="0" presId="urn:microsoft.com/office/officeart/2005/8/layout/process1"/>
    <dgm:cxn modelId="{23F20F5B-2C55-4E8B-BC99-682F524CD7CE}" type="presOf" srcId="{87CC5E23-6841-40E5-BEED-68B043306296}" destId="{097A7554-B65F-4F60-9C16-6B0220E2F651}" srcOrd="0" destOrd="0" presId="urn:microsoft.com/office/officeart/2005/8/layout/process1"/>
    <dgm:cxn modelId="{EDAFB642-2DC3-4BDB-A367-9DF3FA591623}" type="presOf" srcId="{B0E907D1-52A4-4629-A261-13A3CE27D727}" destId="{9ADD2495-C7D0-4ED8-AA44-1C248465B9C5}" srcOrd="0" destOrd="0" presId="urn:microsoft.com/office/officeart/2005/8/layout/process1"/>
    <dgm:cxn modelId="{1D77CF64-37A9-4289-8918-354C6BCD9CAF}" srcId="{87CC5E23-6841-40E5-BEED-68B043306296}" destId="{200A0D2C-5D59-4CCD-B9DD-DB649E88D294}" srcOrd="4" destOrd="0" parTransId="{62FEF84A-8B45-4BA9-82EF-9A683ED8BCA3}" sibTransId="{BC2EC656-6660-4455-8221-83863239F232}"/>
    <dgm:cxn modelId="{BDD52647-06BA-46B3-A776-0C860EC03CC5}" type="presOf" srcId="{349C866E-79B2-422E-AEC8-CCE79959C269}" destId="{287271B2-9F22-43D5-BA92-96819C9C0244}" srcOrd="0" destOrd="0" presId="urn:microsoft.com/office/officeart/2005/8/layout/process1"/>
    <dgm:cxn modelId="{61DF7F49-5EE2-4B98-A692-A08F7735BD51}" srcId="{87CC5E23-6841-40E5-BEED-68B043306296}" destId="{88D54A9A-9644-44A6-BACC-9B6906ADF417}" srcOrd="2" destOrd="0" parTransId="{80500711-48AC-40F4-8399-592B16FFDA3B}" sibTransId="{349C866E-79B2-422E-AEC8-CCE79959C269}"/>
    <dgm:cxn modelId="{F7879C49-4512-47A0-8926-AB3C1B493F98}" type="presOf" srcId="{200A0D2C-5D59-4CCD-B9DD-DB649E88D294}" destId="{0B3FFD62-7206-4DEF-92CB-045ED013DF97}" srcOrd="0" destOrd="0" presId="urn:microsoft.com/office/officeart/2005/8/layout/process1"/>
    <dgm:cxn modelId="{0C96AF6D-2A49-467A-8E34-E3E188196675}" type="presOf" srcId="{BC2EC656-6660-4455-8221-83863239F232}" destId="{1A65E329-7500-4830-A964-0D5E06641143}" srcOrd="0" destOrd="0" presId="urn:microsoft.com/office/officeart/2005/8/layout/process1"/>
    <dgm:cxn modelId="{20596676-7812-45B5-BFA4-9D17134F299B}" type="presOf" srcId="{D5236377-01D5-4F04-B87F-B5AE7F51DBD4}" destId="{1826415E-0A4A-486D-8ECB-DD24AFC73184}" srcOrd="0" destOrd="0" presId="urn:microsoft.com/office/officeart/2005/8/layout/process1"/>
    <dgm:cxn modelId="{5399C17B-BD00-4317-8DD3-6AE3AF820B87}" type="presOf" srcId="{8E76C7A2-0D6F-46C0-9483-F30CA349E4F1}" destId="{CE286AA5-1DB6-4625-BCE8-7CF1028B1B47}" srcOrd="0" destOrd="0" presId="urn:microsoft.com/office/officeart/2005/8/layout/process1"/>
    <dgm:cxn modelId="{B799E07B-3C14-4423-A224-C7B3CA364960}" type="presOf" srcId="{CCFC513E-0C93-4A44-9F24-BB8C62B1BC68}" destId="{3FD8422A-91AB-483C-9D27-DCBBBE76542B}" srcOrd="1" destOrd="0" presId="urn:microsoft.com/office/officeart/2005/8/layout/process1"/>
    <dgm:cxn modelId="{FBB30881-DD8F-4E33-BD62-F0915CF233B8}" type="presOf" srcId="{149D3A1D-13B0-4B89-9C1E-D2EDC6B2D902}" destId="{E301D062-92CB-48A7-99AA-F60D58283809}" srcOrd="0" destOrd="0" presId="urn:microsoft.com/office/officeart/2005/8/layout/process1"/>
    <dgm:cxn modelId="{E2EB8E94-961A-468B-AE6D-D838BBC44119}" type="presOf" srcId="{88D54A9A-9644-44A6-BACC-9B6906ADF417}" destId="{ACB17221-5DC3-4A33-9933-04AD0A8601C4}" srcOrd="0" destOrd="0" presId="urn:microsoft.com/office/officeart/2005/8/layout/process1"/>
    <dgm:cxn modelId="{58894A95-FA7E-4D8F-BA30-9DA28C27E504}" type="presOf" srcId="{359CE58D-9039-4091-91B7-3111622A9FDB}" destId="{AB312AA3-79DD-48A2-9119-81C9B103DC05}" srcOrd="0" destOrd="0" presId="urn:microsoft.com/office/officeart/2005/8/layout/process1"/>
    <dgm:cxn modelId="{75F4BB95-EDAE-4589-B352-858F6B3A9A46}" type="presOf" srcId="{124209B8-A423-480A-9DA1-B15EFE1F3D35}" destId="{0779A52B-25CD-4FAE-BD60-DDEB170E18B2}" srcOrd="1" destOrd="0" presId="urn:microsoft.com/office/officeart/2005/8/layout/process1"/>
    <dgm:cxn modelId="{F235A698-A476-4227-B82B-B6E0FD110411}" type="presOf" srcId="{124209B8-A423-480A-9DA1-B15EFE1F3D35}" destId="{3C51FC90-6425-4375-844E-22B5A382B26E}" srcOrd="0" destOrd="0" presId="urn:microsoft.com/office/officeart/2005/8/layout/process1"/>
    <dgm:cxn modelId="{1A20A299-E7AA-4B3F-8570-BF7B93A6DC16}" type="presOf" srcId="{06BC8B37-6587-4192-9A40-C18B37031DD7}" destId="{73A2113C-0B8A-44E5-8312-BDE5AB90CFBB}" srcOrd="0" destOrd="0" presId="urn:microsoft.com/office/officeart/2005/8/layout/process1"/>
    <dgm:cxn modelId="{B9F2CCAB-B454-446F-AAC9-74EEF4D30ADA}" srcId="{87CC5E23-6841-40E5-BEED-68B043306296}" destId="{06BC8B37-6587-4192-9A40-C18B37031DD7}" srcOrd="1" destOrd="0" parTransId="{EC0FE448-FA6E-482C-9DA4-FFF50E517C2D}" sibTransId="{B0E907D1-52A4-4629-A261-13A3CE27D727}"/>
    <dgm:cxn modelId="{893023C0-29A3-4744-B0E0-1C2CD9C91FDA}" type="presOf" srcId="{349C866E-79B2-422E-AEC8-CCE79959C269}" destId="{BEA0DC69-A6AB-4DC3-B311-9149E99D4A04}" srcOrd="1" destOrd="0" presId="urn:microsoft.com/office/officeart/2005/8/layout/process1"/>
    <dgm:cxn modelId="{0A7439C2-449F-47A1-A447-E426AB133DDD}" type="presOf" srcId="{BA63E659-3C3F-4967-A4D3-B5A294C26299}" destId="{2C12A97A-252B-4567-AE91-61DD67C5C51D}" srcOrd="0" destOrd="0" presId="urn:microsoft.com/office/officeart/2005/8/layout/process1"/>
    <dgm:cxn modelId="{55D6EBCB-C0EC-4DA7-A415-43B1AF878A3F}" type="presOf" srcId="{D5236377-01D5-4F04-B87F-B5AE7F51DBD4}" destId="{568CA46D-EB32-4D25-B064-D2620A110B4B}" srcOrd="1" destOrd="0" presId="urn:microsoft.com/office/officeart/2005/8/layout/process1"/>
    <dgm:cxn modelId="{8F8B5CEB-CB1A-4D1A-B86C-0B0617CF03BE}" type="presOf" srcId="{CCFC513E-0C93-4A44-9F24-BB8C62B1BC68}" destId="{A2178682-4A98-4005-B1BC-9ECCAF0E5F96}" srcOrd="0" destOrd="0" presId="urn:microsoft.com/office/officeart/2005/8/layout/process1"/>
    <dgm:cxn modelId="{3D20D8F5-1129-4528-A15D-1FF28D185B99}" srcId="{87CC5E23-6841-40E5-BEED-68B043306296}" destId="{8E76C7A2-0D6F-46C0-9483-F30CA349E4F1}" srcOrd="0" destOrd="0" parTransId="{46596C95-5722-4C7C-B103-831F3C9909C8}" sibTransId="{D5236377-01D5-4F04-B87F-B5AE7F51DBD4}"/>
    <dgm:cxn modelId="{714CCEFA-0A11-434B-A8B2-6A27AAE6238E}" srcId="{87CC5E23-6841-40E5-BEED-68B043306296}" destId="{359CE58D-9039-4091-91B7-3111622A9FDB}" srcOrd="6" destOrd="0" parTransId="{270F7472-C66C-492D-A28B-3AE9709F01CC}" sibTransId="{6BCE21FC-0879-49C4-8516-5E15F2F19791}"/>
    <dgm:cxn modelId="{2B7C4999-F7AE-4473-B044-DA6FFB098996}" type="presParOf" srcId="{097A7554-B65F-4F60-9C16-6B0220E2F651}" destId="{CE286AA5-1DB6-4625-BCE8-7CF1028B1B47}" srcOrd="0" destOrd="0" presId="urn:microsoft.com/office/officeart/2005/8/layout/process1"/>
    <dgm:cxn modelId="{012DD555-0754-4EFE-A561-86F33AAC5738}" type="presParOf" srcId="{097A7554-B65F-4F60-9C16-6B0220E2F651}" destId="{1826415E-0A4A-486D-8ECB-DD24AFC73184}" srcOrd="1" destOrd="0" presId="urn:microsoft.com/office/officeart/2005/8/layout/process1"/>
    <dgm:cxn modelId="{5C5FC920-2A03-4BB1-B70F-550C2786FF58}" type="presParOf" srcId="{1826415E-0A4A-486D-8ECB-DD24AFC73184}" destId="{568CA46D-EB32-4D25-B064-D2620A110B4B}" srcOrd="0" destOrd="0" presId="urn:microsoft.com/office/officeart/2005/8/layout/process1"/>
    <dgm:cxn modelId="{3256AFA4-8465-463C-B2C2-8ED6290835AC}" type="presParOf" srcId="{097A7554-B65F-4F60-9C16-6B0220E2F651}" destId="{73A2113C-0B8A-44E5-8312-BDE5AB90CFBB}" srcOrd="2" destOrd="0" presId="urn:microsoft.com/office/officeart/2005/8/layout/process1"/>
    <dgm:cxn modelId="{0AD5CB82-972F-426C-A08B-0390EBEF6574}" type="presParOf" srcId="{097A7554-B65F-4F60-9C16-6B0220E2F651}" destId="{9ADD2495-C7D0-4ED8-AA44-1C248465B9C5}" srcOrd="3" destOrd="0" presId="urn:microsoft.com/office/officeart/2005/8/layout/process1"/>
    <dgm:cxn modelId="{EF8BA378-8348-4D19-B840-C2C07942326C}" type="presParOf" srcId="{9ADD2495-C7D0-4ED8-AA44-1C248465B9C5}" destId="{5DA9AD56-902D-4DF1-B5E5-D0DFF74B85B6}" srcOrd="0" destOrd="0" presId="urn:microsoft.com/office/officeart/2005/8/layout/process1"/>
    <dgm:cxn modelId="{49A1AA8E-C793-485D-9157-2DC2B3E85DD9}" type="presParOf" srcId="{097A7554-B65F-4F60-9C16-6B0220E2F651}" destId="{ACB17221-5DC3-4A33-9933-04AD0A8601C4}" srcOrd="4" destOrd="0" presId="urn:microsoft.com/office/officeart/2005/8/layout/process1"/>
    <dgm:cxn modelId="{879F5AB9-7A61-46FF-B7F6-CE86BAB725D8}" type="presParOf" srcId="{097A7554-B65F-4F60-9C16-6B0220E2F651}" destId="{287271B2-9F22-43D5-BA92-96819C9C0244}" srcOrd="5" destOrd="0" presId="urn:microsoft.com/office/officeart/2005/8/layout/process1"/>
    <dgm:cxn modelId="{0A81156A-103D-4C5E-8DC7-340098ECDE92}" type="presParOf" srcId="{287271B2-9F22-43D5-BA92-96819C9C0244}" destId="{BEA0DC69-A6AB-4DC3-B311-9149E99D4A04}" srcOrd="0" destOrd="0" presId="urn:microsoft.com/office/officeart/2005/8/layout/process1"/>
    <dgm:cxn modelId="{D55B8457-06DA-4C91-8994-75E296DD3D5F}" type="presParOf" srcId="{097A7554-B65F-4F60-9C16-6B0220E2F651}" destId="{2C12A97A-252B-4567-AE91-61DD67C5C51D}" srcOrd="6" destOrd="0" presId="urn:microsoft.com/office/officeart/2005/8/layout/process1"/>
    <dgm:cxn modelId="{A3E87AC5-948E-4B61-8093-E55E831B8D57}" type="presParOf" srcId="{097A7554-B65F-4F60-9C16-6B0220E2F651}" destId="{3C51FC90-6425-4375-844E-22B5A382B26E}" srcOrd="7" destOrd="0" presId="urn:microsoft.com/office/officeart/2005/8/layout/process1"/>
    <dgm:cxn modelId="{FEFD2511-B4D6-405D-B07A-076BE7E02A86}" type="presParOf" srcId="{3C51FC90-6425-4375-844E-22B5A382B26E}" destId="{0779A52B-25CD-4FAE-BD60-DDEB170E18B2}" srcOrd="0" destOrd="0" presId="urn:microsoft.com/office/officeart/2005/8/layout/process1"/>
    <dgm:cxn modelId="{703CCEC2-936D-489E-9E57-CE03E7EC1CC6}" type="presParOf" srcId="{097A7554-B65F-4F60-9C16-6B0220E2F651}" destId="{0B3FFD62-7206-4DEF-92CB-045ED013DF97}" srcOrd="8" destOrd="0" presId="urn:microsoft.com/office/officeart/2005/8/layout/process1"/>
    <dgm:cxn modelId="{7FEE915E-A712-4C9E-8A78-1478C93CFDAA}" type="presParOf" srcId="{097A7554-B65F-4F60-9C16-6B0220E2F651}" destId="{1A65E329-7500-4830-A964-0D5E06641143}" srcOrd="9" destOrd="0" presId="urn:microsoft.com/office/officeart/2005/8/layout/process1"/>
    <dgm:cxn modelId="{8877BD59-AC5C-4582-9995-F561FC0C0654}" type="presParOf" srcId="{1A65E329-7500-4830-A964-0D5E06641143}" destId="{2418DA6C-3B5B-4D65-B9F5-AD116572787E}" srcOrd="0" destOrd="0" presId="urn:microsoft.com/office/officeart/2005/8/layout/process1"/>
    <dgm:cxn modelId="{B928E105-A08C-41EF-B1C5-F84FBA980930}" type="presParOf" srcId="{097A7554-B65F-4F60-9C16-6B0220E2F651}" destId="{E301D062-92CB-48A7-99AA-F60D58283809}" srcOrd="10" destOrd="0" presId="urn:microsoft.com/office/officeart/2005/8/layout/process1"/>
    <dgm:cxn modelId="{64933862-572D-4514-81E6-99C9708B3325}" type="presParOf" srcId="{097A7554-B65F-4F60-9C16-6B0220E2F651}" destId="{A2178682-4A98-4005-B1BC-9ECCAF0E5F96}" srcOrd="11" destOrd="0" presId="urn:microsoft.com/office/officeart/2005/8/layout/process1"/>
    <dgm:cxn modelId="{B8BDDB8D-F329-4105-92A5-9C912DC39146}" type="presParOf" srcId="{A2178682-4A98-4005-B1BC-9ECCAF0E5F96}" destId="{3FD8422A-91AB-483C-9D27-DCBBBE76542B}" srcOrd="0" destOrd="0" presId="urn:microsoft.com/office/officeart/2005/8/layout/process1"/>
    <dgm:cxn modelId="{2DAA3334-7EDB-4315-9B85-C0CCA7ABD936}" type="presParOf" srcId="{097A7554-B65F-4F60-9C16-6B0220E2F651}" destId="{AB312AA3-79DD-48A2-9119-81C9B103DC05}"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5C299-7C52-4356-B7E2-6D062BAA3F24}">
      <dsp:nvSpPr>
        <dsp:cNvPr id="0" name=""/>
        <dsp:cNvSpPr/>
      </dsp:nvSpPr>
      <dsp:spPr>
        <a:xfrm>
          <a:off x="2757011" y="56574"/>
          <a:ext cx="2715577" cy="2715577"/>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PERFORM MSI</a:t>
          </a:r>
        </a:p>
      </dsp:txBody>
      <dsp:txXfrm>
        <a:off x="3119088" y="531800"/>
        <a:ext cx="1991423" cy="1222010"/>
      </dsp:txXfrm>
    </dsp:sp>
    <dsp:sp modelId="{43A1E4B5-1FAC-400F-915F-615FCFFDE5DA}">
      <dsp:nvSpPr>
        <dsp:cNvPr id="0" name=""/>
        <dsp:cNvSpPr/>
      </dsp:nvSpPr>
      <dsp:spPr>
        <a:xfrm>
          <a:off x="3736882" y="1753810"/>
          <a:ext cx="2715577" cy="2715577"/>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Scale-up mechanism</a:t>
          </a:r>
        </a:p>
      </dsp:txBody>
      <dsp:txXfrm>
        <a:off x="4567396" y="2455334"/>
        <a:ext cx="1629346" cy="1493567"/>
      </dsp:txXfrm>
    </dsp:sp>
    <dsp:sp modelId="{931A4D6B-A920-478D-B7E6-0A43694E4CBF}">
      <dsp:nvSpPr>
        <dsp:cNvPr id="0" name=""/>
        <dsp:cNvSpPr/>
      </dsp:nvSpPr>
      <dsp:spPr>
        <a:xfrm>
          <a:off x="1777140" y="1753810"/>
          <a:ext cx="2715577" cy="2715577"/>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Process and outcome evaluation</a:t>
          </a:r>
        </a:p>
      </dsp:txBody>
      <dsp:txXfrm>
        <a:off x="2032857" y="2455334"/>
        <a:ext cx="1629346" cy="1493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86AA5-1DB6-4625-BCE8-7CF1028B1B47}">
      <dsp:nvSpPr>
        <dsp:cNvPr id="0" name=""/>
        <dsp:cNvSpPr/>
      </dsp:nvSpPr>
      <dsp:spPr>
        <a:xfrm>
          <a:off x="2567" y="1459273"/>
          <a:ext cx="972219" cy="1607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Orient Visit (1 day)</a:t>
          </a:r>
        </a:p>
      </dsp:txBody>
      <dsp:txXfrm>
        <a:off x="31042" y="1487748"/>
        <a:ext cx="915269" cy="1550466"/>
      </dsp:txXfrm>
    </dsp:sp>
    <dsp:sp modelId="{1826415E-0A4A-486D-8ECB-DD24AFC73184}">
      <dsp:nvSpPr>
        <dsp:cNvPr id="0" name=""/>
        <dsp:cNvSpPr/>
      </dsp:nvSpPr>
      <dsp:spPr>
        <a:xfrm>
          <a:off x="1072008" y="2142426"/>
          <a:ext cx="206110" cy="24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72008" y="2190648"/>
        <a:ext cx="144277" cy="144666"/>
      </dsp:txXfrm>
    </dsp:sp>
    <dsp:sp modelId="{73A2113C-0B8A-44E5-8312-BDE5AB90CFBB}">
      <dsp:nvSpPr>
        <dsp:cNvPr id="0" name=""/>
        <dsp:cNvSpPr/>
      </dsp:nvSpPr>
      <dsp:spPr>
        <a:xfrm>
          <a:off x="1363674" y="1459273"/>
          <a:ext cx="972219" cy="1607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Situation analysis (4 weeks): 2 tools; 1 visit by CRT</a:t>
          </a:r>
        </a:p>
      </dsp:txBody>
      <dsp:txXfrm>
        <a:off x="1392149" y="1487748"/>
        <a:ext cx="915269" cy="1550466"/>
      </dsp:txXfrm>
    </dsp:sp>
    <dsp:sp modelId="{9ADD2495-C7D0-4ED8-AA44-1C248465B9C5}">
      <dsp:nvSpPr>
        <dsp:cNvPr id="0" name=""/>
        <dsp:cNvSpPr/>
      </dsp:nvSpPr>
      <dsp:spPr>
        <a:xfrm>
          <a:off x="2433116" y="2142426"/>
          <a:ext cx="206110" cy="24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433116" y="2190648"/>
        <a:ext cx="144277" cy="144666"/>
      </dsp:txXfrm>
    </dsp:sp>
    <dsp:sp modelId="{ACB17221-5DC3-4A33-9933-04AD0A8601C4}">
      <dsp:nvSpPr>
        <dsp:cNvPr id="0" name=""/>
        <dsp:cNvSpPr/>
      </dsp:nvSpPr>
      <dsp:spPr>
        <a:xfrm>
          <a:off x="2724782" y="1459273"/>
          <a:ext cx="972219" cy="1607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MSI Workshop 1: problem analysis (2 days) </a:t>
          </a:r>
        </a:p>
      </dsp:txBody>
      <dsp:txXfrm>
        <a:off x="2753257" y="1487748"/>
        <a:ext cx="915269" cy="1550466"/>
      </dsp:txXfrm>
    </dsp:sp>
    <dsp:sp modelId="{287271B2-9F22-43D5-BA92-96819C9C0244}">
      <dsp:nvSpPr>
        <dsp:cNvPr id="0" name=""/>
        <dsp:cNvSpPr/>
      </dsp:nvSpPr>
      <dsp:spPr>
        <a:xfrm>
          <a:off x="3794224" y="2142426"/>
          <a:ext cx="206110" cy="24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94224" y="2190648"/>
        <a:ext cx="144277" cy="144666"/>
      </dsp:txXfrm>
    </dsp:sp>
    <dsp:sp modelId="{2C12A97A-252B-4567-AE91-61DD67C5C51D}">
      <dsp:nvSpPr>
        <dsp:cNvPr id="0" name=""/>
        <dsp:cNvSpPr/>
      </dsp:nvSpPr>
      <dsp:spPr>
        <a:xfrm>
          <a:off x="4085890" y="1459273"/>
          <a:ext cx="972219" cy="1607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Further problem analysis in district (4 weeks)</a:t>
          </a:r>
        </a:p>
      </dsp:txBody>
      <dsp:txXfrm>
        <a:off x="4114365" y="1487748"/>
        <a:ext cx="915269" cy="1550466"/>
      </dsp:txXfrm>
    </dsp:sp>
    <dsp:sp modelId="{3C51FC90-6425-4375-844E-22B5A382B26E}">
      <dsp:nvSpPr>
        <dsp:cNvPr id="0" name=""/>
        <dsp:cNvSpPr/>
      </dsp:nvSpPr>
      <dsp:spPr>
        <a:xfrm>
          <a:off x="5155331" y="2142426"/>
          <a:ext cx="206110" cy="24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155331" y="2190648"/>
        <a:ext cx="144277" cy="144666"/>
      </dsp:txXfrm>
    </dsp:sp>
    <dsp:sp modelId="{0B3FFD62-7206-4DEF-92CB-045ED013DF97}">
      <dsp:nvSpPr>
        <dsp:cNvPr id="0" name=""/>
        <dsp:cNvSpPr/>
      </dsp:nvSpPr>
      <dsp:spPr>
        <a:xfrm>
          <a:off x="5446997" y="1459273"/>
          <a:ext cx="972219" cy="1607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MSI Workshop 2: develop strategies and workplan (2 ½ days)</a:t>
          </a:r>
        </a:p>
      </dsp:txBody>
      <dsp:txXfrm>
        <a:off x="5475472" y="1487748"/>
        <a:ext cx="915269" cy="1550466"/>
      </dsp:txXfrm>
    </dsp:sp>
    <dsp:sp modelId="{1A65E329-7500-4830-A964-0D5E06641143}">
      <dsp:nvSpPr>
        <dsp:cNvPr id="0" name=""/>
        <dsp:cNvSpPr/>
      </dsp:nvSpPr>
      <dsp:spPr>
        <a:xfrm>
          <a:off x="6516439" y="2142426"/>
          <a:ext cx="206110" cy="24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516439" y="2190648"/>
        <a:ext cx="144277" cy="144666"/>
      </dsp:txXfrm>
    </dsp:sp>
    <dsp:sp modelId="{E301D062-92CB-48A7-99AA-F60D58283809}">
      <dsp:nvSpPr>
        <dsp:cNvPr id="0" name=""/>
        <dsp:cNvSpPr/>
      </dsp:nvSpPr>
      <dsp:spPr>
        <a:xfrm>
          <a:off x="6808105" y="1459273"/>
          <a:ext cx="972219" cy="1607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Implement strategies (8 months/ 32 weeks)</a:t>
          </a:r>
        </a:p>
      </dsp:txBody>
      <dsp:txXfrm>
        <a:off x="6836580" y="1487748"/>
        <a:ext cx="915269" cy="1550466"/>
      </dsp:txXfrm>
    </dsp:sp>
    <dsp:sp modelId="{A2178682-4A98-4005-B1BC-9ECCAF0E5F96}">
      <dsp:nvSpPr>
        <dsp:cNvPr id="0" name=""/>
        <dsp:cNvSpPr/>
      </dsp:nvSpPr>
      <dsp:spPr>
        <a:xfrm>
          <a:off x="7877547" y="2142426"/>
          <a:ext cx="206110" cy="24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877547" y="2190648"/>
        <a:ext cx="144277" cy="144666"/>
      </dsp:txXfrm>
    </dsp:sp>
    <dsp:sp modelId="{AB312AA3-79DD-48A2-9119-81C9B103DC05}">
      <dsp:nvSpPr>
        <dsp:cNvPr id="0" name=""/>
        <dsp:cNvSpPr/>
      </dsp:nvSpPr>
      <dsp:spPr>
        <a:xfrm>
          <a:off x="8169212" y="1459273"/>
          <a:ext cx="972219" cy="1607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Monitor effects: 2 visits by CRT</a:t>
          </a:r>
        </a:p>
        <a:p>
          <a:pPr marL="0" lvl="0" indent="0" algn="ctr" defTabSz="622300">
            <a:lnSpc>
              <a:spcPct val="90000"/>
            </a:lnSpc>
            <a:spcBef>
              <a:spcPct val="0"/>
            </a:spcBef>
            <a:spcAft>
              <a:spcPct val="35000"/>
            </a:spcAft>
            <a:buNone/>
          </a:pPr>
          <a:r>
            <a:rPr lang="en-US" sz="1400" kern="1200" dirty="0"/>
            <a:t> 2 inter-district meetings  </a:t>
          </a:r>
        </a:p>
      </dsp:txBody>
      <dsp:txXfrm>
        <a:off x="8197687" y="1487748"/>
        <a:ext cx="915269" cy="155046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8366"/>
          </a:xfrm>
          <a:prstGeom prst="rect">
            <a:avLst/>
          </a:prstGeom>
        </p:spPr>
        <p:txBody>
          <a:bodyPr vert="horz" lIns="94658" tIns="47329" rIns="94658" bIns="47329" rtlCol="0"/>
          <a:lstStyle>
            <a:lvl1pPr algn="l">
              <a:defRPr sz="1300">
                <a:uFillTx/>
              </a:defRPr>
            </a:lvl1pPr>
          </a:lstStyle>
          <a:p>
            <a:endParaRPr lang="en-GB">
              <a:uFillTx/>
            </a:endParaRPr>
          </a:p>
        </p:txBody>
      </p:sp>
      <p:sp>
        <p:nvSpPr>
          <p:cNvPr id="3" name="Date Placeholder 2"/>
          <p:cNvSpPr>
            <a:spLocks noGrp="1"/>
          </p:cNvSpPr>
          <p:nvPr>
            <p:ph type="dt" sz="quarter" idx="1"/>
          </p:nvPr>
        </p:nvSpPr>
        <p:spPr>
          <a:xfrm>
            <a:off x="3850443" y="1"/>
            <a:ext cx="2945660" cy="498366"/>
          </a:xfrm>
          <a:prstGeom prst="rect">
            <a:avLst/>
          </a:prstGeom>
        </p:spPr>
        <p:txBody>
          <a:bodyPr vert="horz" lIns="94658" tIns="47329" rIns="94658" bIns="47329" rtlCol="0"/>
          <a:lstStyle>
            <a:lvl1pPr algn="r">
              <a:defRPr sz="1300">
                <a:uFillTx/>
              </a:defRPr>
            </a:lvl1pPr>
          </a:lstStyle>
          <a:p>
            <a:fld id="{162796B2-F8D2-484D-B57D-2F279020FB27}" type="datetimeFigureOut">
              <a:rPr lang="en-GB" smtClean="0">
                <a:uFillTx/>
              </a:rPr>
              <a:pPr/>
              <a:t>13/02/2018</a:t>
            </a:fld>
            <a:endParaRPr lang="en-GB">
              <a:uFillTx/>
            </a:endParaRPr>
          </a:p>
        </p:txBody>
      </p:sp>
      <p:sp>
        <p:nvSpPr>
          <p:cNvPr id="4" name="Footer Placeholder 3"/>
          <p:cNvSpPr>
            <a:spLocks noGrp="1"/>
          </p:cNvSpPr>
          <p:nvPr>
            <p:ph type="ftr" sz="quarter" idx="2"/>
          </p:nvPr>
        </p:nvSpPr>
        <p:spPr>
          <a:xfrm>
            <a:off x="0" y="9428272"/>
            <a:ext cx="2945660" cy="498366"/>
          </a:xfrm>
          <a:prstGeom prst="rect">
            <a:avLst/>
          </a:prstGeom>
        </p:spPr>
        <p:txBody>
          <a:bodyPr vert="horz" lIns="94658" tIns="47329" rIns="94658" bIns="47329" rtlCol="0" anchor="b"/>
          <a:lstStyle>
            <a:lvl1pPr algn="l">
              <a:defRPr sz="1300">
                <a:uFillTx/>
              </a:defRPr>
            </a:lvl1pPr>
          </a:lstStyle>
          <a:p>
            <a:endParaRPr lang="en-GB">
              <a:uFillTx/>
            </a:endParaRPr>
          </a:p>
        </p:txBody>
      </p:sp>
      <p:sp>
        <p:nvSpPr>
          <p:cNvPr id="5" name="Slide Number Placeholder 4"/>
          <p:cNvSpPr>
            <a:spLocks noGrp="1"/>
          </p:cNvSpPr>
          <p:nvPr>
            <p:ph type="sldNum" sz="quarter" idx="3"/>
          </p:nvPr>
        </p:nvSpPr>
        <p:spPr>
          <a:xfrm>
            <a:off x="3850443" y="9428272"/>
            <a:ext cx="2945660" cy="498366"/>
          </a:xfrm>
          <a:prstGeom prst="rect">
            <a:avLst/>
          </a:prstGeom>
        </p:spPr>
        <p:txBody>
          <a:bodyPr vert="horz" lIns="94658" tIns="47329" rIns="94658" bIns="47329" rtlCol="0" anchor="b"/>
          <a:lstStyle>
            <a:lvl1pPr algn="r">
              <a:defRPr sz="1300">
                <a:uFillTx/>
              </a:defRPr>
            </a:lvl1pPr>
          </a:lstStyle>
          <a:p>
            <a:fld id="{81EC83AB-EE85-4A6B-B60A-BB144C886EB6}" type="slidenum">
              <a:rPr lang="en-GB" smtClean="0">
                <a:uFillTx/>
              </a:rPr>
              <a:pPr/>
              <a:t>‹#›</a:t>
            </a:fld>
            <a:endParaRPr lang="en-GB">
              <a:uFillTx/>
            </a:endParaRPr>
          </a:p>
        </p:txBody>
      </p:sp>
    </p:spTree>
    <p:extLst>
      <p:ext uri="{BB962C8B-B14F-4D97-AF65-F5344CB8AC3E}">
        <p14:creationId xmlns:p14="http://schemas.microsoft.com/office/powerpoint/2010/main" val="408943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672"/>
          </a:xfrm>
          <a:prstGeom prst="rect">
            <a:avLst/>
          </a:prstGeom>
        </p:spPr>
        <p:txBody>
          <a:bodyPr vert="horz" lIns="94658" tIns="47329" rIns="94658" bIns="47329" rtlCol="0"/>
          <a:lstStyle>
            <a:lvl1pPr algn="l" fontAlgn="auto">
              <a:spcBef>
                <a:spcPts val="0"/>
              </a:spcBef>
              <a:spcAft>
                <a:spcPts val="0"/>
              </a:spcAft>
              <a:defRPr sz="1300">
                <a:uFillTx/>
                <a:latin typeface="+mn-lt"/>
              </a:defRPr>
            </a:lvl1pPr>
          </a:lstStyle>
          <a:p>
            <a:pPr>
              <a:defRPr>
                <a:uFillTx/>
              </a:defRPr>
            </a:pPr>
            <a:endParaRPr lang="en-GB">
              <a:uFillTx/>
            </a:endParaRPr>
          </a:p>
        </p:txBody>
      </p:sp>
      <p:sp>
        <p:nvSpPr>
          <p:cNvPr id="3" name="Date Placeholder 2"/>
          <p:cNvSpPr>
            <a:spLocks noGrp="1"/>
          </p:cNvSpPr>
          <p:nvPr>
            <p:ph type="dt" idx="1"/>
          </p:nvPr>
        </p:nvSpPr>
        <p:spPr>
          <a:xfrm>
            <a:off x="3850443" y="0"/>
            <a:ext cx="2945660" cy="496672"/>
          </a:xfrm>
          <a:prstGeom prst="rect">
            <a:avLst/>
          </a:prstGeom>
        </p:spPr>
        <p:txBody>
          <a:bodyPr vert="horz" lIns="94658" tIns="47329" rIns="94658" bIns="47329" rtlCol="0"/>
          <a:lstStyle>
            <a:lvl1pPr algn="r" fontAlgn="auto">
              <a:spcBef>
                <a:spcPts val="0"/>
              </a:spcBef>
              <a:spcAft>
                <a:spcPts val="0"/>
              </a:spcAft>
              <a:defRPr sz="1300" smtClean="0">
                <a:uFillTx/>
                <a:latin typeface="+mn-lt"/>
              </a:defRPr>
            </a:lvl1pPr>
          </a:lstStyle>
          <a:p>
            <a:pPr>
              <a:defRPr>
                <a:uFillTx/>
              </a:defRPr>
            </a:pPr>
            <a:fld id="{6B177C82-2A8B-47D6-AE00-B977CA7D623E}" type="datetimeFigureOut">
              <a:rPr lang="en-GB">
                <a:uFillTx/>
              </a:rPr>
              <a:pPr>
                <a:defRPr>
                  <a:uFillTx/>
                </a:defRPr>
              </a:pPr>
              <a:t>13/02/2018</a:t>
            </a:fld>
            <a:endParaRPr lang="en-GB">
              <a:uFillTx/>
            </a:endParaRPr>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srgbClr val="000000"/>
            </a:solidFill>
          </a:ln>
        </p:spPr>
        <p:txBody>
          <a:bodyPr vert="horz" lIns="94658" tIns="47329" rIns="94658" bIns="47329" rtlCol="0" anchor="ctr"/>
          <a:lstStyle/>
          <a:p>
            <a:pPr lvl="0"/>
            <a:endParaRPr lang="en-GB" noProof="0">
              <a:uFillTx/>
            </a:endParaRPr>
          </a:p>
        </p:txBody>
      </p:sp>
      <p:sp>
        <p:nvSpPr>
          <p:cNvPr id="5" name="Notes Placeholder 4"/>
          <p:cNvSpPr>
            <a:spLocks noGrp="1"/>
          </p:cNvSpPr>
          <p:nvPr>
            <p:ph type="body" sz="quarter" idx="3"/>
          </p:nvPr>
        </p:nvSpPr>
        <p:spPr>
          <a:xfrm>
            <a:off x="679768" y="4715833"/>
            <a:ext cx="5438140" cy="4466648"/>
          </a:xfrm>
          <a:prstGeom prst="rect">
            <a:avLst/>
          </a:prstGeom>
        </p:spPr>
        <p:txBody>
          <a:bodyPr vert="horz" lIns="94658" tIns="47329" rIns="94658" bIns="47329" rtlCol="0">
            <a:normAutofit/>
          </a:bodyPr>
          <a:lstStyle/>
          <a:p>
            <a:pPr lvl="0"/>
            <a:r>
              <a:rPr lang="en-US" noProof="0">
                <a:uFillTx/>
              </a:rPr>
              <a:t>Click to edit Master text styles</a:t>
            </a:r>
          </a:p>
          <a:p>
            <a:pPr lvl="1"/>
            <a:r>
              <a:rPr lang="en-US" noProof="0">
                <a:uFillTx/>
              </a:rPr>
              <a:t>Second level</a:t>
            </a:r>
          </a:p>
          <a:p>
            <a:pPr lvl="2"/>
            <a:r>
              <a:rPr lang="en-US" noProof="0">
                <a:uFillTx/>
              </a:rPr>
              <a:t>Third level</a:t>
            </a:r>
          </a:p>
          <a:p>
            <a:pPr lvl="3"/>
            <a:r>
              <a:rPr lang="en-US" noProof="0">
                <a:uFillTx/>
              </a:rPr>
              <a:t>Fourth level</a:t>
            </a:r>
          </a:p>
          <a:p>
            <a:pPr lvl="4"/>
            <a:r>
              <a:rPr lang="en-US" noProof="0">
                <a:uFillTx/>
              </a:rPr>
              <a:t>Fifth level</a:t>
            </a:r>
            <a:endParaRPr lang="en-GB" noProof="0">
              <a:uFillTx/>
            </a:endParaRPr>
          </a:p>
        </p:txBody>
      </p:sp>
      <p:sp>
        <p:nvSpPr>
          <p:cNvPr id="6" name="Footer Placeholder 5"/>
          <p:cNvSpPr>
            <a:spLocks noGrp="1"/>
          </p:cNvSpPr>
          <p:nvPr>
            <p:ph type="ftr" sz="quarter" idx="4"/>
          </p:nvPr>
        </p:nvSpPr>
        <p:spPr>
          <a:xfrm>
            <a:off x="0" y="9428272"/>
            <a:ext cx="2945660" cy="496672"/>
          </a:xfrm>
          <a:prstGeom prst="rect">
            <a:avLst/>
          </a:prstGeom>
        </p:spPr>
        <p:txBody>
          <a:bodyPr vert="horz" lIns="94658" tIns="47329" rIns="94658" bIns="47329" rtlCol="0" anchor="b"/>
          <a:lstStyle>
            <a:lvl1pPr algn="l" fontAlgn="auto">
              <a:spcBef>
                <a:spcPts val="0"/>
              </a:spcBef>
              <a:spcAft>
                <a:spcPts val="0"/>
              </a:spcAft>
              <a:defRPr sz="1300">
                <a:uFillTx/>
                <a:latin typeface="+mn-lt"/>
              </a:defRPr>
            </a:lvl1pPr>
          </a:lstStyle>
          <a:p>
            <a:pPr>
              <a:defRPr>
                <a:uFillTx/>
              </a:defRPr>
            </a:pPr>
            <a:endParaRPr lang="en-GB">
              <a:uFillTx/>
            </a:endParaRPr>
          </a:p>
        </p:txBody>
      </p:sp>
      <p:sp>
        <p:nvSpPr>
          <p:cNvPr id="7" name="Slide Number Placeholder 6"/>
          <p:cNvSpPr>
            <a:spLocks noGrp="1"/>
          </p:cNvSpPr>
          <p:nvPr>
            <p:ph type="sldNum" sz="quarter" idx="5"/>
          </p:nvPr>
        </p:nvSpPr>
        <p:spPr>
          <a:xfrm>
            <a:off x="3850443" y="9428272"/>
            <a:ext cx="2945660" cy="496672"/>
          </a:xfrm>
          <a:prstGeom prst="rect">
            <a:avLst/>
          </a:prstGeom>
        </p:spPr>
        <p:txBody>
          <a:bodyPr vert="horz" lIns="94658" tIns="47329" rIns="94658" bIns="47329" rtlCol="0" anchor="b"/>
          <a:lstStyle>
            <a:lvl1pPr algn="r" fontAlgn="auto">
              <a:spcBef>
                <a:spcPts val="0"/>
              </a:spcBef>
              <a:spcAft>
                <a:spcPts val="0"/>
              </a:spcAft>
              <a:defRPr sz="1300" smtClean="0">
                <a:uFillTx/>
                <a:latin typeface="+mn-lt"/>
              </a:defRPr>
            </a:lvl1pPr>
          </a:lstStyle>
          <a:p>
            <a:pPr>
              <a:defRPr>
                <a:uFillTx/>
              </a:defRPr>
            </a:pPr>
            <a:fld id="{7C0CB440-A6CC-4098-A3ED-0EE95D72DB98}" type="slidenum">
              <a:rPr lang="en-GB">
                <a:uFillTx/>
              </a:rPr>
              <a:pPr>
                <a:defRPr>
                  <a:uFillTx/>
                </a:defRPr>
              </a:pPr>
              <a:t>‹#›</a:t>
            </a:fld>
            <a:endParaRPr lang="en-GB">
              <a:uFillTx/>
            </a:endParaRPr>
          </a:p>
        </p:txBody>
      </p:sp>
    </p:spTree>
    <p:extLst>
      <p:ext uri="{BB962C8B-B14F-4D97-AF65-F5344CB8AC3E}">
        <p14:creationId xmlns:p14="http://schemas.microsoft.com/office/powerpoint/2010/main" val="38930957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uFillTx/>
        <a:latin typeface="+mn-lt"/>
        <a:ea typeface="+mn-ea"/>
        <a:cs typeface="+mn-cs"/>
      </a:defRPr>
    </a:lvl1pPr>
    <a:lvl2pPr marL="457200" algn="l" rtl="0" fontAlgn="base">
      <a:spcBef>
        <a:spcPct val="30000"/>
      </a:spcBef>
      <a:spcAft>
        <a:spcPct val="0"/>
      </a:spcAft>
      <a:defRPr sz="1200" kern="1200">
        <a:solidFill>
          <a:schemeClr val="tx1"/>
        </a:solidFill>
        <a:uFillTx/>
        <a:latin typeface="+mn-lt"/>
        <a:ea typeface="+mn-ea"/>
        <a:cs typeface="+mn-cs"/>
      </a:defRPr>
    </a:lvl2pPr>
    <a:lvl3pPr marL="914400" algn="l" rtl="0" fontAlgn="base">
      <a:spcBef>
        <a:spcPct val="30000"/>
      </a:spcBef>
      <a:spcAft>
        <a:spcPct val="0"/>
      </a:spcAft>
      <a:defRPr sz="1200" kern="1200">
        <a:solidFill>
          <a:schemeClr val="tx1"/>
        </a:solidFill>
        <a:uFillTx/>
        <a:latin typeface="+mn-lt"/>
        <a:ea typeface="+mn-ea"/>
        <a:cs typeface="+mn-cs"/>
      </a:defRPr>
    </a:lvl3pPr>
    <a:lvl4pPr marL="1371600" algn="l" rtl="0" fontAlgn="base">
      <a:spcBef>
        <a:spcPct val="30000"/>
      </a:spcBef>
      <a:spcAft>
        <a:spcPct val="0"/>
      </a:spcAft>
      <a:defRPr sz="1200" kern="1200">
        <a:solidFill>
          <a:schemeClr val="tx1"/>
        </a:solidFill>
        <a:uFillTx/>
        <a:latin typeface="+mn-lt"/>
        <a:ea typeface="+mn-ea"/>
        <a:cs typeface="+mn-cs"/>
      </a:defRPr>
    </a:lvl4pPr>
    <a:lvl5pPr marL="1828800" algn="l" rtl="0" fontAlgn="base">
      <a:spcBef>
        <a:spcPct val="30000"/>
      </a:spcBef>
      <a:spcAft>
        <a:spcPct val="0"/>
      </a:spcAft>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uFillTx/>
              </a:defRPr>
            </a:pPr>
            <a:fld id="{7C0CB440-A6CC-4098-A3ED-0EE95D72DB98}" type="slidenum">
              <a:rPr lang="en-GB" smtClean="0">
                <a:uFillTx/>
              </a:rPr>
              <a:pPr>
                <a:defRPr>
                  <a:uFillTx/>
                </a:defRPr>
              </a:pPr>
              <a:t>3</a:t>
            </a:fld>
            <a:endParaRPr lang="en-GB">
              <a:uFillTx/>
            </a:endParaRPr>
          </a:p>
        </p:txBody>
      </p:sp>
    </p:spTree>
    <p:extLst>
      <p:ext uri="{BB962C8B-B14F-4D97-AF65-F5344CB8AC3E}">
        <p14:creationId xmlns:p14="http://schemas.microsoft.com/office/powerpoint/2010/main" val="3108123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uFillTx/>
            </a:endParaRPr>
          </a:p>
        </p:txBody>
      </p:sp>
      <p:sp>
        <p:nvSpPr>
          <p:cNvPr id="4" name="Slide Number Placeholder 3"/>
          <p:cNvSpPr>
            <a:spLocks noGrp="1"/>
          </p:cNvSpPr>
          <p:nvPr>
            <p:ph type="sldNum" sz="quarter" idx="10"/>
          </p:nvPr>
        </p:nvSpPr>
        <p:spPr/>
        <p:txBody>
          <a:bodyPr/>
          <a:lstStyle/>
          <a:p>
            <a:pPr>
              <a:defRPr>
                <a:uFillTx/>
              </a:defRPr>
            </a:pPr>
            <a:fld id="{7C0CB440-A6CC-4098-A3ED-0EE95D72DB98}" type="slidenum">
              <a:rPr lang="en-GB" smtClean="0">
                <a:uFillTx/>
              </a:rPr>
              <a:pPr>
                <a:defRPr>
                  <a:uFillTx/>
                </a:defRPr>
              </a:pPr>
              <a:t>13</a:t>
            </a:fld>
            <a:endParaRPr lang="en-GB">
              <a:uFillTx/>
            </a:endParaRPr>
          </a:p>
        </p:txBody>
      </p:sp>
    </p:spTree>
    <p:extLst>
      <p:ext uri="{BB962C8B-B14F-4D97-AF65-F5344CB8AC3E}">
        <p14:creationId xmlns:p14="http://schemas.microsoft.com/office/powerpoint/2010/main" val="328266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uFillTx/>
              </a:defRPr>
            </a:pPr>
            <a:fld id="{7C0CB440-A6CC-4098-A3ED-0EE95D72DB98}" type="slidenum">
              <a:rPr lang="en-GB" smtClean="0">
                <a:uFillTx/>
              </a:rPr>
              <a:pPr>
                <a:defRPr>
                  <a:uFillTx/>
                </a:defRPr>
              </a:pPr>
              <a:t>15</a:t>
            </a:fld>
            <a:endParaRPr lang="en-GB">
              <a:uFillTx/>
            </a:endParaRPr>
          </a:p>
        </p:txBody>
      </p:sp>
    </p:spTree>
    <p:extLst>
      <p:ext uri="{BB962C8B-B14F-4D97-AF65-F5344CB8AC3E}">
        <p14:creationId xmlns:p14="http://schemas.microsoft.com/office/powerpoint/2010/main" val="140521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How is the scale-up being implemented and what are the differences in implementation over time and in different environments or contexts? </a:t>
            </a:r>
          </a:p>
          <a:p>
            <a:r>
              <a:rPr lang="en-GB" dirty="0"/>
              <a:t> Why is it being implemented in this way and how have different actors influenced the scale-up process? </a:t>
            </a:r>
          </a:p>
          <a:p>
            <a:r>
              <a:rPr lang="en-GB" dirty="0"/>
              <a:t> How have the political structures and power relations shaped the motivations of different stakeholders and institutions and their behaviours to implement this scale-up? </a:t>
            </a:r>
          </a:p>
          <a:p>
            <a:r>
              <a:rPr lang="en-GB" dirty="0"/>
              <a:t> What are the barriers and facilitators to implementation? </a:t>
            </a:r>
          </a:p>
          <a:p>
            <a:r>
              <a:rPr lang="en-GB" dirty="0"/>
              <a:t> How appropriate are the vertical and horizontal scale-up strategies for each context and across the different contexts? </a:t>
            </a:r>
          </a:p>
        </p:txBody>
      </p:sp>
      <p:sp>
        <p:nvSpPr>
          <p:cNvPr id="4" name="Slide Number Placeholder 3"/>
          <p:cNvSpPr>
            <a:spLocks noGrp="1"/>
          </p:cNvSpPr>
          <p:nvPr>
            <p:ph type="sldNum" sz="quarter" idx="10"/>
          </p:nvPr>
        </p:nvSpPr>
        <p:spPr/>
        <p:txBody>
          <a:bodyPr/>
          <a:lstStyle/>
          <a:p>
            <a:pPr>
              <a:defRPr>
                <a:uFillTx/>
              </a:defRPr>
            </a:pPr>
            <a:fld id="{7C0CB440-A6CC-4098-A3ED-0EE95D72DB98}" type="slidenum">
              <a:rPr lang="en-GB" smtClean="0">
                <a:uFillTx/>
              </a:rPr>
              <a:pPr>
                <a:defRPr>
                  <a:uFillTx/>
                </a:defRPr>
              </a:pPr>
              <a:t>16</a:t>
            </a:fld>
            <a:endParaRPr lang="en-GB">
              <a:uFillTx/>
            </a:endParaRPr>
          </a:p>
        </p:txBody>
      </p:sp>
    </p:spTree>
    <p:extLst>
      <p:ext uri="{BB962C8B-B14F-4D97-AF65-F5344CB8AC3E}">
        <p14:creationId xmlns:p14="http://schemas.microsoft.com/office/powerpoint/2010/main" val="2545727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get detailed costs</a:t>
            </a:r>
          </a:p>
        </p:txBody>
      </p:sp>
      <p:sp>
        <p:nvSpPr>
          <p:cNvPr id="4" name="Slide Number Placeholder 3"/>
          <p:cNvSpPr>
            <a:spLocks noGrp="1"/>
          </p:cNvSpPr>
          <p:nvPr>
            <p:ph type="sldNum" sz="quarter" idx="10"/>
          </p:nvPr>
        </p:nvSpPr>
        <p:spPr/>
        <p:txBody>
          <a:bodyPr/>
          <a:lstStyle/>
          <a:p>
            <a:pPr>
              <a:defRPr>
                <a:uFillTx/>
              </a:defRPr>
            </a:pPr>
            <a:fld id="{7C0CB440-A6CC-4098-A3ED-0EE95D72DB98}" type="slidenum">
              <a:rPr lang="en-GB" smtClean="0">
                <a:uFillTx/>
              </a:rPr>
              <a:pPr>
                <a:defRPr>
                  <a:uFillTx/>
                </a:defRPr>
              </a:pPr>
              <a:t>17</a:t>
            </a:fld>
            <a:endParaRPr lang="en-GB">
              <a:uFillTx/>
            </a:endParaRPr>
          </a:p>
        </p:txBody>
      </p:sp>
    </p:spTree>
    <p:extLst>
      <p:ext uri="{BB962C8B-B14F-4D97-AF65-F5344CB8AC3E}">
        <p14:creationId xmlns:p14="http://schemas.microsoft.com/office/powerpoint/2010/main" val="3589188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uFillTx/>
              </a:rPr>
              <a:t>E</a:t>
            </a:r>
          </a:p>
          <a:p>
            <a:endParaRPr lang="en-GB" dirty="0">
              <a:uFillTx/>
            </a:endParaRPr>
          </a:p>
        </p:txBody>
      </p:sp>
      <p:sp>
        <p:nvSpPr>
          <p:cNvPr id="4" name="Slide Number Placeholder 3"/>
          <p:cNvSpPr>
            <a:spLocks noGrp="1"/>
          </p:cNvSpPr>
          <p:nvPr>
            <p:ph type="sldNum" sz="quarter" idx="10"/>
          </p:nvPr>
        </p:nvSpPr>
        <p:spPr/>
        <p:txBody>
          <a:bodyPr/>
          <a:lstStyle/>
          <a:p>
            <a:pPr>
              <a:defRPr>
                <a:uFillTx/>
              </a:defRPr>
            </a:pPr>
            <a:fld id="{7C0CB440-A6CC-4098-A3ED-0EE95D72DB98}" type="slidenum">
              <a:rPr lang="en-GB" smtClean="0">
                <a:uFillTx/>
              </a:rPr>
              <a:pPr>
                <a:defRPr>
                  <a:uFillTx/>
                </a:defRPr>
              </a:pPr>
              <a:t>18</a:t>
            </a:fld>
            <a:endParaRPr lang="en-GB">
              <a:uFillTx/>
            </a:endParaRPr>
          </a:p>
        </p:txBody>
      </p:sp>
    </p:spTree>
    <p:extLst>
      <p:ext uri="{BB962C8B-B14F-4D97-AF65-F5344CB8AC3E}">
        <p14:creationId xmlns:p14="http://schemas.microsoft.com/office/powerpoint/2010/main" val="3330103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4C18E-507B-452E-86F3-669339B5902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879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GB" sz="1300" dirty="0"/>
              <a:t>We all know about staff shortages, but staff performance is also needed to achieve UHC</a:t>
            </a:r>
          </a:p>
          <a:p>
            <a:endParaRPr lang="en-GB" sz="1300" dirty="0"/>
          </a:p>
          <a:p>
            <a:r>
              <a:rPr lang="en-GB" sz="1300" dirty="0"/>
              <a:t>A health systems approach requires all aspects of the system to be considered when improving workforce performance</a:t>
            </a:r>
          </a:p>
          <a:p>
            <a:endParaRPr lang="en-GB" sz="1300" dirty="0"/>
          </a:p>
          <a:p>
            <a:r>
              <a:rPr lang="en-GB" sz="1300" dirty="0"/>
              <a:t>To achieve this level of integration is challenging, but may be possible at the district level in health system, particularly in decentralised contexts where managers have greater autonomy or “decision space” – hence the selection of Ghana, Malawi and Uganda</a:t>
            </a:r>
          </a:p>
          <a:p>
            <a:endParaRPr lang="en-GB" sz="1300" dirty="0"/>
          </a:p>
          <a:p>
            <a:r>
              <a:rPr lang="en-GB" sz="1300" dirty="0"/>
              <a:t>It was assumed that working with district health management teams would produce better learning and develop a critical mass, particularly where there is a risk of high turnover</a:t>
            </a:r>
          </a:p>
          <a:p>
            <a:endParaRPr lang="en-GB" sz="1300" dirty="0"/>
          </a:p>
          <a:p>
            <a:r>
              <a:rPr lang="en-GB" sz="1300" dirty="0"/>
              <a:t>The challenge of PERFORM2SCALE is to help the DHMTs the strategically make the best use of available resources within authority constraints</a:t>
            </a:r>
          </a:p>
          <a:p>
            <a:endParaRPr lang="en-GB" sz="1300" dirty="0"/>
          </a:p>
          <a:p>
            <a:r>
              <a:rPr lang="en-GB" sz="1300" dirty="0"/>
              <a:t>We recognise that there are many programme designed for DHMT’s management strengthening –</a:t>
            </a:r>
            <a:r>
              <a:rPr lang="en-GB" sz="1300" baseline="0" dirty="0"/>
              <a:t> </a:t>
            </a:r>
            <a:r>
              <a:rPr lang="en-GB" sz="1300" dirty="0"/>
              <a:t>but our initial searches showed a gap in the research on this</a:t>
            </a:r>
          </a:p>
          <a:p>
            <a:endParaRPr lang="en-GB" dirty="0">
              <a:uFillTx/>
            </a:endParaRPr>
          </a:p>
          <a:p>
            <a:r>
              <a:rPr lang="en-GB" dirty="0">
                <a:uFillTx/>
              </a:rPr>
              <a:t>Managers in decentralised contexts better position to organise and can learn; the assumption is they have more decisions based than their more centralised counterparts; closer to the problem, may be more pragmatic with developing solutions</a:t>
            </a:r>
          </a:p>
          <a:p>
            <a:pPr>
              <a:spcBef>
                <a:spcPct val="0"/>
              </a:spcBef>
            </a:pPr>
            <a:endParaRPr lang="en-GB" dirty="0">
              <a:uFillTx/>
            </a:endParaRPr>
          </a:p>
        </p:txBody>
      </p:sp>
      <p:sp>
        <p:nvSpPr>
          <p:cNvPr id="14339"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A0C18FC8-9581-45C5-858A-AECE2E89D98B}" type="slidenum">
              <a:rPr lang="en-GB">
                <a:uFillTx/>
              </a:rPr>
              <a:pPr fontAlgn="base">
                <a:spcBef>
                  <a:spcPct val="0"/>
                </a:spcBef>
                <a:spcAft>
                  <a:spcPct val="0"/>
                </a:spcAft>
              </a:pPr>
              <a:t>4</a:t>
            </a:fld>
            <a:endParaRPr lang="en-GB">
              <a:uFillTx/>
            </a:endParaRPr>
          </a:p>
        </p:txBody>
      </p:sp>
    </p:spTree>
    <p:extLst>
      <p:ext uri="{BB962C8B-B14F-4D97-AF65-F5344CB8AC3E}">
        <p14:creationId xmlns:p14="http://schemas.microsoft.com/office/powerpoint/2010/main" val="120842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uFillTx/>
              </a:defRPr>
            </a:pPr>
            <a:fld id="{7C0CB440-A6CC-4098-A3ED-0EE95D72DB98}" type="slidenum">
              <a:rPr lang="en-GB" smtClean="0">
                <a:uFillTx/>
              </a:rPr>
              <a:pPr>
                <a:defRPr>
                  <a:uFillTx/>
                </a:defRPr>
              </a:pPr>
              <a:t>5</a:t>
            </a:fld>
            <a:endParaRPr lang="en-GB">
              <a:uFillTx/>
            </a:endParaRPr>
          </a:p>
        </p:txBody>
      </p:sp>
    </p:spTree>
    <p:extLst>
      <p:ext uri="{BB962C8B-B14F-4D97-AF65-F5344CB8AC3E}">
        <p14:creationId xmlns:p14="http://schemas.microsoft.com/office/powerpoint/2010/main" val="72855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uFillTx/>
              </a:defRPr>
            </a:pPr>
            <a:fld id="{7C0CB440-A6CC-4098-A3ED-0EE95D72DB98}" type="slidenum">
              <a:rPr lang="en-GB" smtClean="0">
                <a:uFillTx/>
              </a:rPr>
              <a:pPr>
                <a:defRPr>
                  <a:uFillTx/>
                </a:defRPr>
              </a:pPr>
              <a:t>6</a:t>
            </a:fld>
            <a:endParaRPr lang="en-GB">
              <a:uFillTx/>
            </a:endParaRPr>
          </a:p>
        </p:txBody>
      </p:sp>
    </p:spTree>
    <p:extLst>
      <p:ext uri="{BB962C8B-B14F-4D97-AF65-F5344CB8AC3E}">
        <p14:creationId xmlns:p14="http://schemas.microsoft.com/office/powerpoint/2010/main" val="1981880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DHMTs choose problems to address, as this increases ownership of the process;</a:t>
            </a:r>
            <a:r>
              <a:rPr lang="en-GB" baseline="0" dirty="0"/>
              <a:t> </a:t>
            </a:r>
            <a:r>
              <a:rPr lang="en-GB" i="1" baseline="0" dirty="0"/>
              <a:t>unpredictability</a:t>
            </a:r>
            <a:endParaRPr lang="en-GB" dirty="0"/>
          </a:p>
          <a:p>
            <a:r>
              <a:rPr lang="en-GB" dirty="0"/>
              <a:t>not providing extra resources for the work plans; </a:t>
            </a:r>
            <a:r>
              <a:rPr lang="en-GB" i="1" dirty="0"/>
              <a:t>a challenge in the context of</a:t>
            </a:r>
            <a:r>
              <a:rPr lang="en-GB" i="1" baseline="0" dirty="0"/>
              <a:t> lots of donor funding</a:t>
            </a:r>
            <a:endParaRPr lang="en-GB" dirty="0"/>
          </a:p>
          <a:p>
            <a:r>
              <a:rPr lang="en-GB" dirty="0"/>
              <a:t>not being too ambitious with plans so that strategies are feasible; </a:t>
            </a:r>
            <a:r>
              <a:rPr lang="en-GB" i="1" dirty="0"/>
              <a:t>the primary</a:t>
            </a:r>
            <a:r>
              <a:rPr lang="en-GB" i="1" baseline="0" dirty="0"/>
              <a:t> objective is </a:t>
            </a:r>
            <a:r>
              <a:rPr lang="en-GB" i="1" dirty="0"/>
              <a:t>learning but this takes time over</a:t>
            </a:r>
            <a:r>
              <a:rPr lang="en-GB" i="1" baseline="0" dirty="0"/>
              <a:t> a number of cycles</a:t>
            </a:r>
            <a:r>
              <a:rPr lang="en-GB" i="1" dirty="0"/>
              <a:t>, not</a:t>
            </a:r>
            <a:r>
              <a:rPr lang="en-GB" i="1" baseline="0" dirty="0"/>
              <a:t> fixing (but need some evidence of benefits)</a:t>
            </a:r>
            <a:r>
              <a:rPr lang="en-GB" i="1" dirty="0"/>
              <a:t> </a:t>
            </a:r>
            <a:endParaRPr lang="en-GB" dirty="0"/>
          </a:p>
          <a:p>
            <a:r>
              <a:rPr lang="en-GB" dirty="0"/>
              <a:t>carrying out the MSI as a team; </a:t>
            </a:r>
            <a:r>
              <a:rPr lang="en-GB" i="1" dirty="0"/>
              <a:t>uses skills</a:t>
            </a:r>
            <a:r>
              <a:rPr lang="en-GB" i="1" baseline="0" dirty="0"/>
              <a:t> of the whole team; mitigates problems of turnover; DHMTs don’t always work as teams</a:t>
            </a:r>
            <a:endParaRPr lang="en-GB" dirty="0"/>
          </a:p>
          <a:p>
            <a:r>
              <a:rPr lang="en-GB" dirty="0"/>
              <a:t>sharing experiences and learning across districts; </a:t>
            </a:r>
            <a:r>
              <a:rPr lang="en-GB" i="1" dirty="0"/>
              <a:t>increases</a:t>
            </a:r>
            <a:r>
              <a:rPr lang="en-GB" i="1" baseline="0" dirty="0"/>
              <a:t> the motivation and increases the collective impact</a:t>
            </a:r>
            <a:endParaRPr lang="en-GB" dirty="0"/>
          </a:p>
          <a:p>
            <a:r>
              <a:rPr lang="en-GB" dirty="0"/>
              <a:t>strong facilitation skills of the RT and CRT to guide and support the DHMTs; </a:t>
            </a:r>
            <a:r>
              <a:rPr lang="en-GB" i="1" dirty="0"/>
              <a:t> not the natural</a:t>
            </a:r>
            <a:r>
              <a:rPr lang="en-GB" i="1" baseline="0" dirty="0"/>
              <a:t> habitat of researchers – will address in capacity building, but need to think how best to use team members for different parts of the project</a:t>
            </a:r>
            <a:endParaRPr lang="en-GB" dirty="0"/>
          </a:p>
          <a:p>
            <a:r>
              <a:rPr lang="en-GB" dirty="0"/>
              <a:t>sustaining leadership role throughout the process of the implementation phase. </a:t>
            </a:r>
            <a:r>
              <a:rPr lang="en-GB" i="1" dirty="0"/>
              <a:t>AR work through repeated cycles</a:t>
            </a:r>
            <a:endParaRPr lang="en-GB" dirty="0"/>
          </a:p>
          <a:p>
            <a:endParaRPr lang="en-GB" dirty="0"/>
          </a:p>
        </p:txBody>
      </p:sp>
      <p:sp>
        <p:nvSpPr>
          <p:cNvPr id="4" name="Slide Number Placeholder 3"/>
          <p:cNvSpPr>
            <a:spLocks noGrp="1"/>
          </p:cNvSpPr>
          <p:nvPr>
            <p:ph type="sldNum" sz="quarter" idx="10"/>
          </p:nvPr>
        </p:nvSpPr>
        <p:spPr/>
        <p:txBody>
          <a:bodyPr/>
          <a:lstStyle/>
          <a:p>
            <a:pPr>
              <a:defRPr>
                <a:uFillTx/>
              </a:defRPr>
            </a:pPr>
            <a:fld id="{7C0CB440-A6CC-4098-A3ED-0EE95D72DB98}" type="slidenum">
              <a:rPr lang="en-GB" smtClean="0">
                <a:uFillTx/>
              </a:rPr>
              <a:pPr>
                <a:defRPr>
                  <a:uFillTx/>
                </a:defRPr>
              </a:pPr>
              <a:t>7</a:t>
            </a:fld>
            <a:endParaRPr lang="en-GB">
              <a:uFillTx/>
            </a:endParaRPr>
          </a:p>
        </p:txBody>
      </p:sp>
    </p:spTree>
    <p:extLst>
      <p:ext uri="{BB962C8B-B14F-4D97-AF65-F5344CB8AC3E}">
        <p14:creationId xmlns:p14="http://schemas.microsoft.com/office/powerpoint/2010/main" val="2628803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8</a:t>
            </a:fld>
            <a:endParaRPr lang="en-US"/>
          </a:p>
        </p:txBody>
      </p:sp>
    </p:spTree>
    <p:extLst>
      <p:ext uri="{BB962C8B-B14F-4D97-AF65-F5344CB8AC3E}">
        <p14:creationId xmlns:p14="http://schemas.microsoft.com/office/powerpoint/2010/main" val="3557818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uFillTx/>
              </a:defRPr>
            </a:pPr>
            <a:fld id="{7C0CB440-A6CC-4098-A3ED-0EE95D72DB98}" type="slidenum">
              <a:rPr lang="en-GB" smtClean="0">
                <a:uFillTx/>
              </a:rPr>
              <a:pPr>
                <a:defRPr>
                  <a:uFillTx/>
                </a:defRPr>
              </a:pPr>
              <a:t>10</a:t>
            </a:fld>
            <a:endParaRPr lang="en-GB">
              <a:uFillTx/>
            </a:endParaRPr>
          </a:p>
        </p:txBody>
      </p:sp>
    </p:spTree>
    <p:extLst>
      <p:ext uri="{BB962C8B-B14F-4D97-AF65-F5344CB8AC3E}">
        <p14:creationId xmlns:p14="http://schemas.microsoft.com/office/powerpoint/2010/main" val="201126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a:t>EC requirement that the project should scale up an existing tested intervention –more interested in lessons</a:t>
            </a:r>
            <a:r>
              <a:rPr lang="en-GB" baseline="0" dirty="0"/>
              <a:t> of the Scale up in general.</a:t>
            </a:r>
            <a:endParaRPr lang="en-GB" dirty="0"/>
          </a:p>
          <a:p>
            <a:endParaRPr lang="en-GB" dirty="0"/>
          </a:p>
        </p:txBody>
      </p:sp>
      <p:sp>
        <p:nvSpPr>
          <p:cNvPr id="4" name="Slide Number Placeholder 3"/>
          <p:cNvSpPr>
            <a:spLocks noGrp="1"/>
          </p:cNvSpPr>
          <p:nvPr>
            <p:ph type="sldNum" sz="quarter" idx="10"/>
          </p:nvPr>
        </p:nvSpPr>
        <p:spPr/>
        <p:txBody>
          <a:bodyPr/>
          <a:lstStyle/>
          <a:p>
            <a:pPr>
              <a:defRPr>
                <a:uFillTx/>
              </a:defRPr>
            </a:pPr>
            <a:fld id="{7C0CB440-A6CC-4098-A3ED-0EE95D72DB98}" type="slidenum">
              <a:rPr lang="en-GB" smtClean="0">
                <a:uFillTx/>
              </a:rPr>
              <a:pPr>
                <a:defRPr>
                  <a:uFillTx/>
                </a:defRPr>
              </a:pPr>
              <a:t>11</a:t>
            </a:fld>
            <a:endParaRPr lang="en-GB">
              <a:uFillTx/>
            </a:endParaRPr>
          </a:p>
        </p:txBody>
      </p:sp>
    </p:spTree>
    <p:extLst>
      <p:ext uri="{BB962C8B-B14F-4D97-AF65-F5344CB8AC3E}">
        <p14:creationId xmlns:p14="http://schemas.microsoft.com/office/powerpoint/2010/main" val="2036471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uFillTx/>
              </a:defRPr>
            </a:pPr>
            <a:fld id="{7C0CB440-A6CC-4098-A3ED-0EE95D72DB98}" type="slidenum">
              <a:rPr lang="en-GB" smtClean="0">
                <a:uFillTx/>
              </a:rPr>
              <a:pPr>
                <a:defRPr>
                  <a:uFillTx/>
                </a:defRPr>
              </a:pPr>
              <a:t>12</a:t>
            </a:fld>
            <a:endParaRPr lang="en-GB">
              <a:uFillTx/>
            </a:endParaRPr>
          </a:p>
        </p:txBody>
      </p:sp>
    </p:spTree>
    <p:extLst>
      <p:ext uri="{BB962C8B-B14F-4D97-AF65-F5344CB8AC3E}">
        <p14:creationId xmlns:p14="http://schemas.microsoft.com/office/powerpoint/2010/main" val="1690422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ERFORM_LOGO.jpg"/>
          <p:cNvPicPr>
            <a:picLocks noChangeAspect="1"/>
          </p:cNvPicPr>
          <p:nvPr userDrawn="1"/>
        </p:nvPicPr>
        <p:blipFill>
          <a:blip r:embed="rId2" cstate="print"/>
          <a:srcRect/>
          <a:stretch>
            <a:fillRect/>
          </a:stretch>
        </p:blipFill>
        <p:spPr bwMode="auto">
          <a:xfrm>
            <a:off x="5940425" y="0"/>
            <a:ext cx="3203575" cy="985838"/>
          </a:xfrm>
          <a:prstGeom prst="rect">
            <a:avLst/>
          </a:prstGeom>
          <a:noFill/>
          <a:ln w="9525">
            <a:noFill/>
            <a:miter lim="800000"/>
          </a:ln>
        </p:spPr>
      </p:pic>
      <p:sp>
        <p:nvSpPr>
          <p:cNvPr id="2" name="Title 1"/>
          <p:cNvSpPr>
            <a:spLocks noGrp="1"/>
          </p:cNvSpPr>
          <p:nvPr>
            <p:ph type="ctrTitle"/>
          </p:nvPr>
        </p:nvSpPr>
        <p:spPr>
          <a:xfrm>
            <a:off x="685800" y="2130425"/>
            <a:ext cx="7772400" cy="1470025"/>
          </a:xfrm>
        </p:spPr>
        <p:txBody>
          <a:bodyPr>
            <a:normAutofit/>
          </a:bodyPr>
          <a:lstStyle>
            <a:lvl1pPr>
              <a:defRPr sz="4000" b="1">
                <a:solidFill>
                  <a:srgbClr val="0088B0"/>
                </a:solidFill>
                <a:uFillTx/>
              </a:defRPr>
            </a:lvl1pPr>
          </a:lstStyle>
          <a:p>
            <a:r>
              <a:rPr lang="en-US" dirty="0">
                <a:uFillTx/>
              </a:rPr>
              <a:t>Click to edit Master title style</a:t>
            </a:r>
            <a:endParaRPr lang="en-GB" dirty="0">
              <a:uFillTx/>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dirty="0">
                <a:uFillTx/>
              </a:rPr>
              <a:t>Click to edit Master subtitle style</a:t>
            </a:r>
            <a:endParaRPr lang="en-GB" dirty="0">
              <a:uFillTx/>
            </a:endParaRPr>
          </a:p>
        </p:txBody>
      </p:sp>
      <p:sp>
        <p:nvSpPr>
          <p:cNvPr id="5" name="Date Placeholder 3"/>
          <p:cNvSpPr>
            <a:spLocks noGrp="1"/>
          </p:cNvSpPr>
          <p:nvPr>
            <p:ph type="dt" sz="half" idx="10"/>
          </p:nvPr>
        </p:nvSpPr>
        <p:spPr/>
        <p:txBody>
          <a:bodyPr/>
          <a:lstStyle>
            <a:lvl1pPr>
              <a:defRPr>
                <a:uFillTx/>
              </a:defRPr>
            </a:lvl1pPr>
          </a:lstStyle>
          <a:p>
            <a:pPr>
              <a:defRPr>
                <a:uFillTx/>
              </a:defRPr>
            </a:pPr>
            <a:fld id="{446B2A08-2BB2-490B-8F18-96698A65693C}" type="datetimeFigureOut">
              <a:rPr lang="en-GB">
                <a:uFillTx/>
              </a:rPr>
              <a:pPr>
                <a:defRPr>
                  <a:uFillTx/>
                </a:defRPr>
              </a:pPr>
              <a:t>13/02/2018</a:t>
            </a:fld>
            <a:endParaRPr lang="en-GB" dirty="0">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GB">
              <a:uFillTx/>
            </a:endParaRPr>
          </a:p>
        </p:txBody>
      </p:sp>
      <p:sp>
        <p:nvSpPr>
          <p:cNvPr id="3" name="Date Placeholder 2"/>
          <p:cNvSpPr>
            <a:spLocks noGrp="1"/>
          </p:cNvSpPr>
          <p:nvPr>
            <p:ph type="dt" sz="half" idx="10"/>
          </p:nvPr>
        </p:nvSpPr>
        <p:spPr/>
        <p:txBody>
          <a:bodyPr/>
          <a:lstStyle/>
          <a:p>
            <a:pPr>
              <a:defRPr>
                <a:uFillTx/>
              </a:defRPr>
            </a:pPr>
            <a:fld id="{46A9E03F-CF78-4F99-B345-DE81B3321DBE}" type="datetimeFigureOut">
              <a:rPr lang="en-GB" smtClean="0">
                <a:uFillTx/>
              </a:rPr>
              <a:pPr>
                <a:defRPr>
                  <a:uFillTx/>
                </a:defRPr>
              </a:pPr>
              <a:t>13/02/2018</a:t>
            </a:fld>
            <a:endParaRPr lang="en-GB">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0088B0"/>
                </a:solidFill>
                <a:uFillTx/>
                <a:latin typeface="Arial" panose="020B0604020202020204" pitchFamily="34" charset="0"/>
                <a:cs typeface="Arial" panose="020B0604020202020204" pitchFamily="34" charset="0"/>
              </a:defRPr>
            </a:lvl1pPr>
          </a:lstStyle>
          <a:p>
            <a:r>
              <a:rPr lang="en-US" dirty="0">
                <a:uFillTx/>
              </a:rPr>
              <a:t>Click to edit Master title style</a:t>
            </a:r>
            <a:endParaRPr lang="en-GB" dirty="0">
              <a:uFillTx/>
            </a:endParaRPr>
          </a:p>
        </p:txBody>
      </p:sp>
      <p:sp>
        <p:nvSpPr>
          <p:cNvPr id="3" name="Content Placeholder 2"/>
          <p:cNvSpPr>
            <a:spLocks noGrp="1"/>
          </p:cNvSpPr>
          <p:nvPr>
            <p:ph idx="1"/>
          </p:nvPr>
        </p:nvSpPr>
        <p:spPr/>
        <p:txBody>
          <a:bodyPr/>
          <a:lstStyle>
            <a:lvl1pPr>
              <a:defRPr sz="2800">
                <a:uFillTx/>
                <a:latin typeface="Arial" panose="020B0604020202020204" pitchFamily="34" charset="0"/>
                <a:cs typeface="Arial" panose="020B0604020202020204" pitchFamily="34" charset="0"/>
              </a:defRPr>
            </a:lvl1pPr>
            <a:lvl2pPr>
              <a:defRPr sz="2600">
                <a:uFillTx/>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dirty="0">
                <a:uFillTx/>
              </a:rPr>
              <a:t>Click to edit Master text styles</a:t>
            </a:r>
          </a:p>
          <a:p>
            <a:pPr lvl="1"/>
            <a:r>
              <a:rPr lang="en-US" dirty="0">
                <a:uFillTx/>
              </a:rPr>
              <a:t>Second level</a:t>
            </a:r>
          </a:p>
          <a:p>
            <a:pPr lvl="2"/>
            <a:r>
              <a:rPr lang="en-US" dirty="0">
                <a:uFillTx/>
              </a:rPr>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GB">
              <a:uFillTx/>
            </a:endParaRPr>
          </a:p>
        </p:txBody>
      </p:sp>
      <p:sp>
        <p:nvSpPr>
          <p:cNvPr id="3" name="Content Placeholder 2"/>
          <p:cNvSpPr>
            <a:spLocks noGrp="1"/>
          </p:cNvSpPr>
          <p:nvPr>
            <p:ph sz="half" idx="1"/>
          </p:nvPr>
        </p:nvSpPr>
        <p:spPr>
          <a:xfrm>
            <a:off x="628650" y="1825625"/>
            <a:ext cx="3867150" cy="435133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4" name="Content Placeholder 3"/>
          <p:cNvSpPr>
            <a:spLocks noGrp="1"/>
          </p:cNvSpPr>
          <p:nvPr>
            <p:ph sz="half" idx="2"/>
          </p:nvPr>
        </p:nvSpPr>
        <p:spPr>
          <a:xfrm>
            <a:off x="4648200" y="1825625"/>
            <a:ext cx="3867150" cy="435133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5" name="Date Placeholder 4"/>
          <p:cNvSpPr>
            <a:spLocks noGrp="1"/>
          </p:cNvSpPr>
          <p:nvPr>
            <p:ph type="dt" sz="half" idx="10"/>
          </p:nvPr>
        </p:nvSpPr>
        <p:spPr/>
        <p:txBody>
          <a:bodyPr/>
          <a:lstStyle/>
          <a:p>
            <a:fld id="{9E3C4155-C55A-4CAD-8F9B-1B15EE15450B}" type="datetimeFigureOut">
              <a:rPr lang="en-GB" smtClean="0">
                <a:uFillTx/>
              </a:rPr>
              <a:pPr/>
              <a:t>13/02/2018</a:t>
            </a:fld>
            <a:endParaRPr lang="en-GB">
              <a:uFillTx/>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a:uFillTx/>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E4CB7FC0-B7AC-4280-8464-4812C5D8AAFE}" type="slidenum">
              <a:rPr lang="en-GB" smtClean="0">
                <a:uFillTx/>
              </a:rPr>
              <a:pPr/>
              <a:t>‹#›</a:t>
            </a:fld>
            <a:endParaRPr lang="en-GB">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uFillTx/>
              </a:rPr>
              <a:t>Click to edit Master title style</a:t>
            </a:r>
            <a:endParaRPr lang="en-GB">
              <a:uFillTx/>
            </a:endParaRP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7" name="Date Placeholder 6"/>
          <p:cNvSpPr>
            <a:spLocks noGrp="1"/>
          </p:cNvSpPr>
          <p:nvPr>
            <p:ph type="dt" sz="half" idx="10"/>
          </p:nvPr>
        </p:nvSpPr>
        <p:spPr/>
        <p:txBody>
          <a:bodyPr/>
          <a:lstStyle/>
          <a:p>
            <a:fld id="{9E3C4155-C55A-4CAD-8F9B-1B15EE15450B}" type="datetimeFigureOut">
              <a:rPr lang="en-GB" smtClean="0">
                <a:uFillTx/>
              </a:rPr>
              <a:pPr/>
              <a:t>13/02/2018</a:t>
            </a:fld>
            <a:endParaRPr lang="en-GB">
              <a:uFillTx/>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GB">
              <a:uFillTx/>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E4CB7FC0-B7AC-4280-8464-4812C5D8AAFE}" type="slidenum">
              <a:rPr lang="en-GB" smtClean="0">
                <a:uFillTx/>
              </a:rPr>
              <a:pPr/>
              <a:t>‹#›</a:t>
            </a:fld>
            <a:endParaRPr lang="en-GB">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0088B0"/>
                </a:solidFill>
                <a:uFillTx/>
              </a:defRPr>
            </a:lvl1pPr>
          </a:lstStyle>
          <a:p>
            <a:r>
              <a:rPr lang="en-US" dirty="0">
                <a:uFillTx/>
              </a:rPr>
              <a:t>Click to edit Master title style</a:t>
            </a:r>
            <a:endParaRPr lang="en-GB" dirty="0">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solidFill>
                  <a:srgbClr val="0088B0"/>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07CD5E6-4E5E-4CC5-A94C-863CC433C868}" type="datetime1">
              <a:rPr lang="en-GB" smtClean="0"/>
              <a:pPr/>
              <a:t>13/02/2018</a:t>
            </a:fld>
            <a:endParaRPr lang="en-GB" dirty="0"/>
          </a:p>
        </p:txBody>
      </p:sp>
      <p:pic>
        <p:nvPicPr>
          <p:cNvPr id="7" name="Picture 6" descr="PERFORM_LOGO.jpg"/>
          <p:cNvPicPr>
            <a:picLocks noChangeAspect="1"/>
          </p:cNvPicPr>
          <p:nvPr userDrawn="1"/>
        </p:nvPicPr>
        <p:blipFill>
          <a:blip r:embed="rId2" cstate="print"/>
          <a:stretch>
            <a:fillRect/>
          </a:stretch>
        </p:blipFill>
        <p:spPr>
          <a:xfrm>
            <a:off x="5940152" y="0"/>
            <a:ext cx="3203848" cy="985157"/>
          </a:xfrm>
          <a:prstGeom prst="rect">
            <a:avLst/>
          </a:prstGeom>
        </p:spPr>
      </p:pic>
    </p:spTree>
    <p:extLst>
      <p:ext uri="{BB962C8B-B14F-4D97-AF65-F5344CB8AC3E}">
        <p14:creationId xmlns:p14="http://schemas.microsoft.com/office/powerpoint/2010/main" val="3921235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0088B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800"/>
            </a:lvl1pPr>
            <a:lvl2pPr>
              <a:defRPr sz="2600"/>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7652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0088B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513142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en-US">
                <a:uFillTx/>
              </a:rPr>
              <a:t>Click to edit Master title style</a:t>
            </a:r>
            <a:endParaRPr lang="en-GB">
              <a:uFillTx/>
            </a:endParaRP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a:uFillTx/>
              </a:rPr>
              <a:t>Click to edit Master text styles</a:t>
            </a:r>
          </a:p>
          <a:p>
            <a:pPr lvl="1"/>
            <a:r>
              <a:rPr lang="en-US">
                <a:uFillTx/>
              </a:rPr>
              <a:t>Second level</a:t>
            </a:r>
          </a:p>
          <a:p>
            <a:pPr lvl="2"/>
            <a:r>
              <a:rPr lang="en-US">
                <a:uFillTx/>
              </a:rPr>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uFillTx/>
                <a:latin typeface="+mn-lt"/>
              </a:defRPr>
            </a:lvl1pPr>
          </a:lstStyle>
          <a:p>
            <a:pPr>
              <a:defRPr>
                <a:uFillTx/>
              </a:defRPr>
            </a:pPr>
            <a:fld id="{46A9E03F-CF78-4F99-B345-DE81B3321DBE}" type="datetimeFigureOut">
              <a:rPr lang="en-GB">
                <a:uFillTx/>
              </a:rPr>
              <a:pPr>
                <a:defRPr>
                  <a:uFillTx/>
                </a:defRPr>
              </a:pPr>
              <a:t>13/02/2018</a:t>
            </a:fld>
            <a:endParaRPr lang="en-GB">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rtl="0" fontAlgn="base">
        <a:spcBef>
          <a:spcPct val="0"/>
        </a:spcBef>
        <a:spcAft>
          <a:spcPct val="0"/>
        </a:spcAft>
        <a:defRPr sz="3600" b="1" kern="1200">
          <a:solidFill>
            <a:srgbClr val="0088B0"/>
          </a:solidFill>
          <a:uFillTx/>
          <a:latin typeface="+mj-lt"/>
          <a:ea typeface="+mj-ea"/>
          <a:cs typeface="+mj-cs"/>
        </a:defRPr>
      </a:lvl1pPr>
      <a:lvl2pPr algn="l" rtl="0" fontAlgn="base">
        <a:spcBef>
          <a:spcPct val="0"/>
        </a:spcBef>
        <a:spcAft>
          <a:spcPct val="0"/>
        </a:spcAft>
        <a:defRPr sz="3600" b="1">
          <a:solidFill>
            <a:srgbClr val="0088B0"/>
          </a:solidFill>
          <a:uFillTx/>
          <a:latin typeface="Calibri" pitchFamily="34" charset="0"/>
        </a:defRPr>
      </a:lvl2pPr>
      <a:lvl3pPr algn="l" rtl="0" fontAlgn="base">
        <a:spcBef>
          <a:spcPct val="0"/>
        </a:spcBef>
        <a:spcAft>
          <a:spcPct val="0"/>
        </a:spcAft>
        <a:defRPr sz="3600" b="1">
          <a:solidFill>
            <a:srgbClr val="0088B0"/>
          </a:solidFill>
          <a:uFillTx/>
          <a:latin typeface="Calibri" pitchFamily="34" charset="0"/>
        </a:defRPr>
      </a:lvl3pPr>
      <a:lvl4pPr algn="l" rtl="0" fontAlgn="base">
        <a:spcBef>
          <a:spcPct val="0"/>
        </a:spcBef>
        <a:spcAft>
          <a:spcPct val="0"/>
        </a:spcAft>
        <a:defRPr sz="3600" b="1">
          <a:solidFill>
            <a:srgbClr val="0088B0"/>
          </a:solidFill>
          <a:uFillTx/>
          <a:latin typeface="Calibri" pitchFamily="34" charset="0"/>
        </a:defRPr>
      </a:lvl4pPr>
      <a:lvl5pPr algn="l" rtl="0" fontAlgn="base">
        <a:spcBef>
          <a:spcPct val="0"/>
        </a:spcBef>
        <a:spcAft>
          <a:spcPct val="0"/>
        </a:spcAft>
        <a:defRPr sz="3600" b="1">
          <a:solidFill>
            <a:srgbClr val="0088B0"/>
          </a:solidFill>
          <a:uFillTx/>
          <a:latin typeface="Calibri" pitchFamily="34" charset="0"/>
        </a:defRPr>
      </a:lvl5pPr>
      <a:lvl6pPr marL="457200" algn="l" rtl="0" fontAlgn="base">
        <a:spcBef>
          <a:spcPct val="0"/>
        </a:spcBef>
        <a:spcAft>
          <a:spcPct val="0"/>
        </a:spcAft>
        <a:defRPr sz="3600" b="1">
          <a:solidFill>
            <a:srgbClr val="0088B0"/>
          </a:solidFill>
          <a:uFillTx/>
          <a:latin typeface="Calibri" pitchFamily="34" charset="0"/>
        </a:defRPr>
      </a:lvl6pPr>
      <a:lvl7pPr marL="914400" algn="l" rtl="0" fontAlgn="base">
        <a:spcBef>
          <a:spcPct val="0"/>
        </a:spcBef>
        <a:spcAft>
          <a:spcPct val="0"/>
        </a:spcAft>
        <a:defRPr sz="3600" b="1">
          <a:solidFill>
            <a:srgbClr val="0088B0"/>
          </a:solidFill>
          <a:uFillTx/>
          <a:latin typeface="Calibri" pitchFamily="34" charset="0"/>
        </a:defRPr>
      </a:lvl7pPr>
      <a:lvl8pPr marL="1371600" algn="l" rtl="0" fontAlgn="base">
        <a:spcBef>
          <a:spcPct val="0"/>
        </a:spcBef>
        <a:spcAft>
          <a:spcPct val="0"/>
        </a:spcAft>
        <a:defRPr sz="3600" b="1">
          <a:solidFill>
            <a:srgbClr val="0088B0"/>
          </a:solidFill>
          <a:uFillTx/>
          <a:latin typeface="Calibri" pitchFamily="34" charset="0"/>
        </a:defRPr>
      </a:lvl8pPr>
      <a:lvl9pPr marL="1828800" algn="l" rtl="0" fontAlgn="base">
        <a:spcBef>
          <a:spcPct val="0"/>
        </a:spcBef>
        <a:spcAft>
          <a:spcPct val="0"/>
        </a:spcAft>
        <a:defRPr sz="3600" b="1">
          <a:solidFill>
            <a:srgbClr val="0088B0"/>
          </a:solidFill>
          <a:uFillTx/>
          <a:latin typeface="Calibri" pitchFamily="34" charset="0"/>
        </a:defRPr>
      </a:lvl9pPr>
    </p:titleStyle>
    <p:bodyStyle>
      <a:lvl1pPr marL="342900" indent="-342900" algn="l" rtl="0" fontAlgn="base">
        <a:spcBef>
          <a:spcPct val="20000"/>
        </a:spcBef>
        <a:spcAft>
          <a:spcPct val="0"/>
        </a:spcAft>
        <a:buFont typeface="Arial" charset="0"/>
        <a:buChar char="•"/>
        <a:defRPr sz="3000" kern="1200">
          <a:solidFill>
            <a:schemeClr val="tx1"/>
          </a:solidFill>
          <a:uFillTx/>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uFillTx/>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uFillTx/>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uFillTx/>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F696D-F870-4FD6-A7B9-A7EF20F870C0}" type="datetime1">
              <a:rPr lang="en-GB" smtClean="0"/>
              <a:pPr/>
              <a:t>13/02/2018</a:t>
            </a:fld>
            <a:endParaRPr lang="en-GB"/>
          </a:p>
        </p:txBody>
      </p:sp>
    </p:spTree>
    <p:extLst>
      <p:ext uri="{BB962C8B-B14F-4D97-AF65-F5344CB8AC3E}">
        <p14:creationId xmlns:p14="http://schemas.microsoft.com/office/powerpoint/2010/main" val="67387082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hf sldNum="0" hdr="0" dt="0"/>
  <p:txStyles>
    <p:titleStyle>
      <a:lvl1pPr algn="l" defTabSz="914400" rtl="0" eaLnBrk="1" latinLnBrk="0" hangingPunct="1">
        <a:spcBef>
          <a:spcPct val="0"/>
        </a:spcBef>
        <a:buNone/>
        <a:defRPr sz="3600" b="1" kern="1200">
          <a:solidFill>
            <a:srgbClr val="0088B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a:xfrm>
            <a:off x="457200" y="2348880"/>
            <a:ext cx="8229600" cy="2232247"/>
          </a:xfrm>
        </p:spPr>
        <p:txBody>
          <a:bodyPr/>
          <a:lstStyle/>
          <a:p>
            <a:pPr marL="0" indent="0" algn="ctr">
              <a:spcBef>
                <a:spcPct val="0"/>
              </a:spcBef>
              <a:buNone/>
            </a:pPr>
            <a:r>
              <a:rPr lang="en-GB" sz="3600" b="1" dirty="0">
                <a:solidFill>
                  <a:srgbClr val="0088B0"/>
                </a:solidFill>
                <a:latin typeface="Arial" panose="020B0604020202020204" pitchFamily="34" charset="0"/>
                <a:ea typeface="+mj-ea"/>
                <a:cs typeface="Arial" panose="020B0604020202020204" pitchFamily="34" charset="0"/>
              </a:rPr>
              <a:t>Strengthening management at district level to support the achievement of Universal Health Coverage (UHC)</a:t>
            </a:r>
          </a:p>
          <a:p>
            <a:pPr marL="0" indent="0" algn="ctr">
              <a:spcBef>
                <a:spcPct val="0"/>
              </a:spcBef>
              <a:buNone/>
            </a:pPr>
            <a:endParaRPr lang="en-GB" sz="3600" b="1" dirty="0">
              <a:solidFill>
                <a:srgbClr val="0088B0"/>
              </a:solidFill>
              <a:latin typeface="+mj-lt"/>
              <a:ea typeface="+mj-ea"/>
              <a:cs typeface="+mj-cs"/>
            </a:endParaRPr>
          </a:p>
        </p:txBody>
      </p:sp>
      <p:pic>
        <p:nvPicPr>
          <p:cNvPr id="4" name="Picture 3">
            <a:extLst>
              <a:ext uri="{FF2B5EF4-FFF2-40B4-BE49-F238E27FC236}">
                <a16:creationId xmlns:a16="http://schemas.microsoft.com/office/drawing/2014/main" id="{37A1A47D-A9AE-4B0C-B75D-BA2DF17E77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85016"/>
            <a:ext cx="2287589" cy="797816"/>
          </a:xfrm>
          <a:prstGeom prst="rect">
            <a:avLst/>
          </a:prstGeom>
        </p:spPr>
      </p:pic>
      <p:sp>
        <p:nvSpPr>
          <p:cNvPr id="5" name="Rectangle 4"/>
          <p:cNvSpPr/>
          <p:nvPr/>
        </p:nvSpPr>
        <p:spPr>
          <a:xfrm>
            <a:off x="458376" y="5512369"/>
            <a:ext cx="8685624" cy="12289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i="1" dirty="0">
                <a:solidFill>
                  <a:schemeClr val="tx1"/>
                </a:solidFill>
                <a:latin typeface="Arial" panose="020B0604020202020204" pitchFamily="34" charset="0"/>
                <a:cs typeface="Arial" panose="020B0604020202020204" pitchFamily="34" charset="0"/>
              </a:rPr>
              <a:t>Add country, CRT and RT names</a:t>
            </a:r>
          </a:p>
          <a:p>
            <a:endParaRPr lang="en-US" sz="2400" i="1" dirty="0">
              <a:solidFill>
                <a:schemeClr val="tx1"/>
              </a:solidFill>
              <a:latin typeface="Arial" panose="020B0604020202020204" pitchFamily="34" charset="0"/>
              <a:cs typeface="Arial" panose="020B0604020202020204" pitchFamily="34" charset="0"/>
            </a:endParaRPr>
          </a:p>
          <a:p>
            <a:r>
              <a:rPr lang="en-US" sz="2400" i="1" dirty="0">
                <a:solidFill>
                  <a:schemeClr val="tx1"/>
                </a:solidFill>
                <a:latin typeface="Arial" panose="020B0604020202020204" pitchFamily="34" charset="0"/>
                <a:cs typeface="Arial" panose="020B0604020202020204" pitchFamily="34" charset="0"/>
              </a:rPr>
              <a:t>Add date</a:t>
            </a:r>
          </a:p>
        </p:txBody>
      </p:sp>
    </p:spTree>
    <p:extLst>
      <p:ext uri="{BB962C8B-B14F-4D97-AF65-F5344CB8AC3E}">
        <p14:creationId xmlns:p14="http://schemas.microsoft.com/office/powerpoint/2010/main" val="217671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EEF6B-8C88-47FD-9E14-6F0E207061A0}"/>
              </a:ext>
            </a:extLst>
          </p:cNvPr>
          <p:cNvSpPr>
            <a:spLocks noGrp="1"/>
          </p:cNvSpPr>
          <p:nvPr>
            <p:ph type="title"/>
          </p:nvPr>
        </p:nvSpPr>
        <p:spPr/>
        <p:txBody>
          <a:bodyPr/>
          <a:lstStyle/>
          <a:p>
            <a:r>
              <a:rPr lang="en-GB" dirty="0"/>
              <a:t>Activities within the MSI cycle</a:t>
            </a:r>
          </a:p>
        </p:txBody>
      </p:sp>
      <p:graphicFrame>
        <p:nvGraphicFramePr>
          <p:cNvPr id="5" name="Content Placeholder 4">
            <a:extLst>
              <a:ext uri="{FF2B5EF4-FFF2-40B4-BE49-F238E27FC236}">
                <a16:creationId xmlns:a16="http://schemas.microsoft.com/office/drawing/2014/main" id="{6C2A3704-6477-4815-99E7-D40FA192F4F4}"/>
              </a:ext>
            </a:extLst>
          </p:cNvPr>
          <p:cNvGraphicFramePr>
            <a:graphicFrameLocks noGrp="1"/>
          </p:cNvGraphicFramePr>
          <p:nvPr>
            <p:ph idx="1"/>
            <p:extLst>
              <p:ext uri="{D42A27DB-BD31-4B8C-83A1-F6EECF244321}">
                <p14:modId xmlns:p14="http://schemas.microsoft.com/office/powerpoint/2010/main" val="87780907"/>
              </p:ext>
            </p:extLst>
          </p:nvPr>
        </p:nvGraphicFramePr>
        <p:xfrm>
          <a:off x="0" y="1600200"/>
          <a:ext cx="9144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07BEC51-8D82-483B-A615-5F2C9F40BCFA}"/>
              </a:ext>
            </a:extLst>
          </p:cNvPr>
          <p:cNvSpPr txBox="1"/>
          <p:nvPr/>
        </p:nvSpPr>
        <p:spPr>
          <a:xfrm>
            <a:off x="179512" y="1925790"/>
            <a:ext cx="6264696" cy="646331"/>
          </a:xfrm>
          <a:prstGeom prst="rect">
            <a:avLst/>
          </a:prstGeom>
          <a:solidFill>
            <a:srgbClr val="3485A2"/>
          </a:solidFill>
          <a:ln w="190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Plan</a:t>
            </a:r>
          </a:p>
          <a:p>
            <a:pPr algn="ctr"/>
            <a:endParaRPr lang="en-GB" dirty="0"/>
          </a:p>
        </p:txBody>
      </p:sp>
      <p:sp>
        <p:nvSpPr>
          <p:cNvPr id="7" name="TextBox 6">
            <a:extLst>
              <a:ext uri="{FF2B5EF4-FFF2-40B4-BE49-F238E27FC236}">
                <a16:creationId xmlns:a16="http://schemas.microsoft.com/office/drawing/2014/main" id="{C872CC2E-4504-4E45-B707-638709F6C03D}"/>
              </a:ext>
            </a:extLst>
          </p:cNvPr>
          <p:cNvSpPr txBox="1"/>
          <p:nvPr/>
        </p:nvSpPr>
        <p:spPr>
          <a:xfrm>
            <a:off x="6623720" y="1916832"/>
            <a:ext cx="1080120" cy="646331"/>
          </a:xfrm>
          <a:prstGeom prst="rect">
            <a:avLst/>
          </a:prstGeom>
          <a:solidFill>
            <a:srgbClr val="3485A2"/>
          </a:solidFill>
          <a:ln w="190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Act</a:t>
            </a:r>
          </a:p>
          <a:p>
            <a:endParaRPr lang="en-GB" dirty="0"/>
          </a:p>
        </p:txBody>
      </p:sp>
      <p:sp>
        <p:nvSpPr>
          <p:cNvPr id="8" name="TextBox 7">
            <a:extLst>
              <a:ext uri="{FF2B5EF4-FFF2-40B4-BE49-F238E27FC236}">
                <a16:creationId xmlns:a16="http://schemas.microsoft.com/office/drawing/2014/main" id="{2A61A29F-3C72-4F2E-BE22-6F457BD90C28}"/>
              </a:ext>
            </a:extLst>
          </p:cNvPr>
          <p:cNvSpPr txBox="1"/>
          <p:nvPr/>
        </p:nvSpPr>
        <p:spPr>
          <a:xfrm>
            <a:off x="8244408" y="2358172"/>
            <a:ext cx="216024" cy="369332"/>
          </a:xfrm>
          <a:prstGeom prst="rect">
            <a:avLst/>
          </a:prstGeom>
        </p:spPr>
        <p:txBody>
          <a:bodyPr wrap="square" rtlCol="0">
            <a:spAutoFit/>
          </a:bodyPr>
          <a:lstStyle/>
          <a:p>
            <a:endParaRPr lang="en-GB" dirty="0"/>
          </a:p>
        </p:txBody>
      </p:sp>
      <p:sp>
        <p:nvSpPr>
          <p:cNvPr id="9" name="TextBox 8">
            <a:extLst>
              <a:ext uri="{FF2B5EF4-FFF2-40B4-BE49-F238E27FC236}">
                <a16:creationId xmlns:a16="http://schemas.microsoft.com/office/drawing/2014/main" id="{EAB9E858-CE18-4FA6-A460-124644019DE2}"/>
              </a:ext>
            </a:extLst>
          </p:cNvPr>
          <p:cNvSpPr txBox="1"/>
          <p:nvPr/>
        </p:nvSpPr>
        <p:spPr>
          <a:xfrm>
            <a:off x="7883352" y="1911238"/>
            <a:ext cx="1260648" cy="584775"/>
          </a:xfrm>
          <a:prstGeom prst="rect">
            <a:avLst/>
          </a:prstGeom>
          <a:solidFill>
            <a:srgbClr val="3485A2"/>
          </a:solidFill>
          <a:ln w="190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Observe &amp; Reflect</a:t>
            </a:r>
          </a:p>
        </p:txBody>
      </p:sp>
    </p:spTree>
    <p:extLst>
      <p:ext uri="{BB962C8B-B14F-4D97-AF65-F5344CB8AC3E}">
        <p14:creationId xmlns:p14="http://schemas.microsoft.com/office/powerpoint/2010/main" val="131281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a:t>SCALING UP THE MSI </a:t>
            </a:r>
          </a:p>
        </p:txBody>
      </p:sp>
      <p:grpSp>
        <p:nvGrpSpPr>
          <p:cNvPr id="2" name="Group 1"/>
          <p:cNvGrpSpPr/>
          <p:nvPr/>
        </p:nvGrpSpPr>
        <p:grpSpPr>
          <a:xfrm>
            <a:off x="2234340" y="1656774"/>
            <a:ext cx="4675319" cy="4412813"/>
            <a:chOff x="2234340" y="1656774"/>
            <a:chExt cx="4675319" cy="4412813"/>
          </a:xfrm>
        </p:grpSpPr>
        <p:sp>
          <p:nvSpPr>
            <p:cNvPr id="4" name="Freeform 3"/>
            <p:cNvSpPr/>
            <p:nvPr/>
          </p:nvSpPr>
          <p:spPr>
            <a:xfrm>
              <a:off x="3214211" y="1656774"/>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a:solidFill>
              <a:schemeClr val="bg1">
                <a:lumMod val="85000"/>
              </a:schemeClr>
            </a:solidFill>
          </p:spPr>
          <p:style>
            <a:lnRef idx="0">
              <a:schemeClr val="lt1">
                <a:hueOff val="0"/>
                <a:satOff val="0"/>
                <a:lumOff val="0"/>
                <a:alphaOff val="0"/>
              </a:schemeClr>
            </a:lnRef>
            <a:fillRef idx="3">
              <a:scrgbClr r="0" g="0" b="0"/>
            </a:fillRef>
            <a:effectRef idx="3">
              <a:schemeClr val="accent2">
                <a:alpha val="50000"/>
                <a:hueOff val="0"/>
                <a:satOff val="0"/>
                <a:lumOff val="0"/>
                <a:alphaOff val="0"/>
              </a:schemeClr>
            </a:effectRef>
            <a:fontRef idx="minor">
              <a:schemeClr val="tx1"/>
            </a:fontRef>
          </p:style>
          <p:txBody>
            <a:bodyPr spcFirstLastPara="0" vert="horz" wrap="square" lIns="362077" tIns="475226" rIns="362077" bIns="1018341"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lumMod val="75000"/>
                    </a:schemeClr>
                  </a:solidFill>
                </a:rPr>
                <a:t>PERFORM MSI</a:t>
              </a:r>
            </a:p>
          </p:txBody>
        </p:sp>
        <p:sp>
          <p:nvSpPr>
            <p:cNvPr id="6" name="Freeform 5"/>
            <p:cNvSpPr/>
            <p:nvPr/>
          </p:nvSpPr>
          <p:spPr>
            <a:xfrm>
              <a:off x="2234340" y="3354010"/>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a:solidFill>
              <a:schemeClr val="bg1">
                <a:lumMod val="85000"/>
              </a:schemeClr>
            </a:solidFill>
          </p:spPr>
          <p:style>
            <a:lnRef idx="0">
              <a:schemeClr val="lt1">
                <a:hueOff val="0"/>
                <a:satOff val="0"/>
                <a:lumOff val="0"/>
                <a:alphaOff val="0"/>
              </a:schemeClr>
            </a:lnRef>
            <a:fillRef idx="3">
              <a:schemeClr val="accent4">
                <a:alpha val="50000"/>
                <a:hueOff val="0"/>
                <a:satOff val="0"/>
                <a:lumOff val="0"/>
                <a:alphaOff val="0"/>
              </a:schemeClr>
            </a:fillRef>
            <a:effectRef idx="3">
              <a:schemeClr val="accent4">
                <a:alpha val="50000"/>
                <a:hueOff val="0"/>
                <a:satOff val="0"/>
                <a:lumOff val="0"/>
                <a:alphaOff val="0"/>
              </a:schemeClr>
            </a:effectRef>
            <a:fontRef idx="minor">
              <a:schemeClr val="tx1"/>
            </a:fontRef>
          </p:style>
          <p:txBody>
            <a:bodyPr spcFirstLastPara="0" vert="horz" wrap="square" lIns="255717" tIns="701524" rIns="830514" bIns="520486"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lumMod val="75000"/>
                    </a:schemeClr>
                  </a:solidFill>
                </a:rPr>
                <a:t>Process and outcome evaluation</a:t>
              </a:r>
            </a:p>
          </p:txBody>
        </p:sp>
        <p:sp>
          <p:nvSpPr>
            <p:cNvPr id="5" name="Freeform 4"/>
            <p:cNvSpPr/>
            <p:nvPr/>
          </p:nvSpPr>
          <p:spPr>
            <a:xfrm>
              <a:off x="4194082" y="3354010"/>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p:spPr>
          <p:style>
            <a:lnRef idx="0">
              <a:schemeClr val="lt1">
                <a:hueOff val="0"/>
                <a:satOff val="0"/>
                <a:lumOff val="0"/>
                <a:alphaOff val="0"/>
              </a:schemeClr>
            </a:lnRef>
            <a:fillRef idx="3">
              <a:schemeClr val="accent3">
                <a:alpha val="50000"/>
                <a:hueOff val="0"/>
                <a:satOff val="0"/>
                <a:lumOff val="0"/>
                <a:alphaOff val="0"/>
              </a:schemeClr>
            </a:fillRef>
            <a:effectRef idx="3">
              <a:schemeClr val="accent3">
                <a:alpha val="50000"/>
                <a:hueOff val="0"/>
                <a:satOff val="0"/>
                <a:lumOff val="0"/>
                <a:alphaOff val="0"/>
              </a:schemeClr>
            </a:effectRef>
            <a:fontRef idx="minor">
              <a:schemeClr val="tx1"/>
            </a:fontRef>
          </p:style>
          <p:txBody>
            <a:bodyPr spcFirstLastPara="0" vert="horz" wrap="square" lIns="830514" tIns="701524" rIns="255717" bIns="520486" numCol="1" spcCol="1270" anchor="ctr" anchorCtr="0">
              <a:noAutofit/>
            </a:bodyPr>
            <a:lstStyle/>
            <a:p>
              <a:pPr marL="0" lvl="0" indent="0" algn="ctr" defTabSz="1155700">
                <a:lnSpc>
                  <a:spcPct val="90000"/>
                </a:lnSpc>
                <a:spcBef>
                  <a:spcPct val="0"/>
                </a:spcBef>
                <a:spcAft>
                  <a:spcPct val="35000"/>
                </a:spcAft>
                <a:buNone/>
              </a:pPr>
              <a:r>
                <a:rPr lang="en-US" sz="2600" kern="1200" dirty="0"/>
                <a:t>Scale-up mechanism</a:t>
              </a:r>
            </a:p>
          </p:txBody>
        </p:sp>
      </p:grpSp>
    </p:spTree>
    <p:extLst>
      <p:ext uri="{BB962C8B-B14F-4D97-AF65-F5344CB8AC3E}">
        <p14:creationId xmlns:p14="http://schemas.microsoft.com/office/powerpoint/2010/main" val="1377935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35" y="56156"/>
            <a:ext cx="8229600" cy="766509"/>
          </a:xfrm>
        </p:spPr>
        <p:txBody>
          <a:bodyPr>
            <a:normAutofit fontScale="90000"/>
          </a:bodyPr>
          <a:lstStyle/>
          <a:p>
            <a:r>
              <a:rPr lang="en-GB" i="1" dirty="0"/>
              <a:t>The </a:t>
            </a:r>
            <a:r>
              <a:rPr lang="en-GB" i="1" dirty="0" err="1"/>
              <a:t>Expandnet</a:t>
            </a:r>
            <a:r>
              <a:rPr lang="en-GB" i="1" dirty="0"/>
              <a:t>/WHO framework for scaling up </a:t>
            </a:r>
            <a:endParaRPr lang="en-US" dirty="0"/>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57172"/>
            <a:ext cx="8229600" cy="5412188"/>
          </a:xfrm>
          <a:prstGeom prst="rect">
            <a:avLst/>
          </a:prstGeom>
          <a:noFill/>
          <a:ln>
            <a:noFill/>
          </a:ln>
        </p:spPr>
      </p:pic>
      <p:sp>
        <p:nvSpPr>
          <p:cNvPr id="5" name="Rounded Rectangular Callout 10"/>
          <p:cNvSpPr/>
          <p:nvPr/>
        </p:nvSpPr>
        <p:spPr>
          <a:xfrm>
            <a:off x="935717" y="1572627"/>
            <a:ext cx="791845" cy="591820"/>
          </a:xfrm>
          <a:prstGeom prst="wedgeRoundRectCallout">
            <a:avLst>
              <a:gd name="adj1" fmla="val 79830"/>
              <a:gd name="adj2" fmla="val 76904"/>
              <a:gd name="adj3" fmla="val 16667"/>
            </a:avLst>
          </a:prstGeom>
          <a:solidFill>
            <a:srgbClr val="FFC000">
              <a:alpha val="49000"/>
            </a:srgbClr>
          </a:solidFill>
          <a:ln w="6350" cap="flat" cmpd="sng" algn="ctr">
            <a:solidFill>
              <a:srgbClr val="5B9BD5"/>
            </a:solidFill>
            <a:prstDash val="solid"/>
            <a:miter lim="800000"/>
          </a:ln>
          <a:effectLst/>
        </p:spPr>
        <p:txBody>
          <a:bodyPr wrap="square" rtlCol="0" anchor="ctr">
            <a:noAutofit/>
          </a:bodyPr>
          <a:lstStyle/>
          <a:p>
            <a:pPr algn="ctr" fontAlgn="base">
              <a:spcAft>
                <a:spcPts val="0"/>
              </a:spcAft>
            </a:pPr>
            <a:r>
              <a:rPr lang="en-GB" sz="1600" kern="12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MSI</a:t>
            </a:r>
            <a:endParaRPr lang="en-GB" sz="1600" dirty="0">
              <a:effectLst/>
              <a:latin typeface="Times New Roman" panose="02020603050405020304" pitchFamily="18" charset="0"/>
              <a:ea typeface="Times New Roman" panose="02020603050405020304" pitchFamily="18" charset="0"/>
            </a:endParaRPr>
          </a:p>
        </p:txBody>
      </p:sp>
      <p:sp>
        <p:nvSpPr>
          <p:cNvPr id="6" name="Rounded Rectangular Callout 9"/>
          <p:cNvSpPr/>
          <p:nvPr/>
        </p:nvSpPr>
        <p:spPr>
          <a:xfrm>
            <a:off x="4067944" y="820226"/>
            <a:ext cx="1224136" cy="474980"/>
          </a:xfrm>
          <a:prstGeom prst="wedgeRoundRectCallout">
            <a:avLst>
              <a:gd name="adj1" fmla="val -57573"/>
              <a:gd name="adj2" fmla="val 75888"/>
              <a:gd name="adj3" fmla="val 16667"/>
            </a:avLst>
          </a:prstGeom>
          <a:solidFill>
            <a:srgbClr val="FFC000">
              <a:alpha val="51000"/>
            </a:srgbClr>
          </a:solidFill>
          <a:ln w="6350" cap="flat" cmpd="sng" algn="ctr">
            <a:solidFill>
              <a:srgbClr val="5B9BD5"/>
            </a:solidFill>
            <a:prstDash val="solid"/>
            <a:miter lim="800000"/>
          </a:ln>
          <a:effectLst/>
        </p:spPr>
        <p:txBody>
          <a:bodyPr wrap="square" rtlCol="0" anchor="ctr">
            <a:noAutofit/>
          </a:bodyPr>
          <a:lstStyle/>
          <a:p>
            <a:pPr algn="ctr" fontAlgn="base">
              <a:spcAft>
                <a:spcPts val="0"/>
              </a:spcAft>
            </a:pPr>
            <a:r>
              <a:rPr lang="en-GB" sz="1600" kern="12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Context</a:t>
            </a:r>
            <a:endParaRPr lang="en-GB" sz="1600" dirty="0">
              <a:effectLst/>
              <a:latin typeface="Times New Roman" panose="02020603050405020304" pitchFamily="18" charset="0"/>
              <a:ea typeface="Times New Roman" panose="02020603050405020304" pitchFamily="18" charset="0"/>
            </a:endParaRPr>
          </a:p>
        </p:txBody>
      </p:sp>
      <p:sp>
        <p:nvSpPr>
          <p:cNvPr id="7" name="Rounded Rectangular Callout 9"/>
          <p:cNvSpPr/>
          <p:nvPr/>
        </p:nvSpPr>
        <p:spPr>
          <a:xfrm>
            <a:off x="5508104" y="1818594"/>
            <a:ext cx="791845" cy="591820"/>
          </a:xfrm>
          <a:prstGeom prst="wedgeRoundRectCallout">
            <a:avLst>
              <a:gd name="adj1" fmla="val -57573"/>
              <a:gd name="adj2" fmla="val 75888"/>
              <a:gd name="adj3" fmla="val 16667"/>
            </a:avLst>
          </a:prstGeom>
          <a:solidFill>
            <a:srgbClr val="FFC000">
              <a:alpha val="51000"/>
            </a:srgbClr>
          </a:solidFill>
        </p:spPr>
        <p:style>
          <a:lnRef idx="1">
            <a:schemeClr val="accent1"/>
          </a:lnRef>
          <a:fillRef idx="1">
            <a:schemeClr val="accent1"/>
          </a:fillRef>
          <a:effectRef idx="1">
            <a:schemeClr val="accent1"/>
          </a:effectRef>
          <a:fontRef idx="minor">
            <a:schemeClr val="lt1"/>
          </a:fontRef>
        </p:style>
        <p:txBody>
          <a:bodyPr wrap="square" rtlCol="0" anchor="ctr">
            <a:noAutofit/>
          </a:bodyPr>
          <a:lstStyle/>
          <a:p>
            <a:pPr algn="ctr" fontAlgn="base">
              <a:spcAft>
                <a:spcPts val="0"/>
              </a:spcAft>
            </a:pPr>
            <a:r>
              <a:rPr lang="en-GB" sz="1600" kern="1200" dirty="0">
                <a:ln>
                  <a:noFill/>
                </a:ln>
                <a:solidFill>
                  <a:srgbClr val="000000"/>
                </a:solidFill>
                <a:effectLst>
                  <a:outerShdw blurRad="38100" dist="19050" dir="2700000" algn="tl">
                    <a:schemeClr val="dk1">
                      <a:alpha val="40000"/>
                    </a:schemeClr>
                  </a:outerShdw>
                </a:effectLst>
                <a:ea typeface="Times New Roman" panose="02020603050405020304" pitchFamily="18" charset="0"/>
                <a:cs typeface="Times New Roman" panose="02020603050405020304" pitchFamily="18" charset="0"/>
              </a:rPr>
              <a:t>NSSG</a:t>
            </a:r>
            <a:endParaRPr lang="en-GB" sz="1600" dirty="0">
              <a:effectLst/>
              <a:latin typeface="Times New Roman" panose="02020603050405020304" pitchFamily="18" charset="0"/>
              <a:ea typeface="Times New Roman" panose="02020603050405020304" pitchFamily="18" charset="0"/>
            </a:endParaRPr>
          </a:p>
        </p:txBody>
      </p:sp>
      <p:sp>
        <p:nvSpPr>
          <p:cNvPr id="8" name="Rounded Rectangular Callout 10"/>
          <p:cNvSpPr/>
          <p:nvPr/>
        </p:nvSpPr>
        <p:spPr>
          <a:xfrm>
            <a:off x="827584" y="3287745"/>
            <a:ext cx="791845" cy="591820"/>
          </a:xfrm>
          <a:prstGeom prst="wedgeRoundRectCallout">
            <a:avLst>
              <a:gd name="adj1" fmla="val 89453"/>
              <a:gd name="adj2" fmla="val -53461"/>
              <a:gd name="adj3" fmla="val 16667"/>
            </a:avLst>
          </a:prstGeom>
          <a:solidFill>
            <a:srgbClr val="FFC000">
              <a:alpha val="49000"/>
            </a:srgbClr>
          </a:solidFill>
        </p:spPr>
        <p:style>
          <a:lnRef idx="1">
            <a:schemeClr val="accent1"/>
          </a:lnRef>
          <a:fillRef idx="1">
            <a:schemeClr val="accent1"/>
          </a:fillRef>
          <a:effectRef idx="1">
            <a:schemeClr val="accent1"/>
          </a:effectRef>
          <a:fontRef idx="minor">
            <a:schemeClr val="lt1"/>
          </a:fontRef>
        </p:style>
        <p:txBody>
          <a:bodyPr wrap="square" rtlCol="0" anchor="ctr">
            <a:noAutofit/>
          </a:bodyPr>
          <a:lstStyle/>
          <a:p>
            <a:pPr algn="ctr" fontAlgn="base">
              <a:spcAft>
                <a:spcPts val="0"/>
              </a:spcAft>
            </a:pPr>
            <a:r>
              <a:rPr lang="en-GB" sz="1600" kern="1200" dirty="0">
                <a:ln>
                  <a:noFill/>
                </a:ln>
                <a:solidFill>
                  <a:srgbClr val="000000"/>
                </a:solidFill>
                <a:effectLst>
                  <a:outerShdw blurRad="38100" dist="19050" dir="2700000" algn="tl">
                    <a:schemeClr val="dk1">
                      <a:alpha val="40000"/>
                    </a:schemeClr>
                  </a:outerShdw>
                </a:effectLst>
                <a:ea typeface="Times New Roman" panose="02020603050405020304" pitchFamily="18" charset="0"/>
                <a:cs typeface="Times New Roman" panose="02020603050405020304" pitchFamily="18" charset="0"/>
              </a:rPr>
              <a:t>RT</a:t>
            </a:r>
            <a:endParaRPr lang="en-GB" sz="1600" dirty="0">
              <a:effectLst/>
              <a:latin typeface="Times New Roman" panose="02020603050405020304" pitchFamily="18" charset="0"/>
              <a:ea typeface="Times New Roman" panose="02020603050405020304" pitchFamily="18" charset="0"/>
            </a:endParaRPr>
          </a:p>
        </p:txBody>
      </p:sp>
      <p:sp>
        <p:nvSpPr>
          <p:cNvPr id="9" name="Rounded Rectangular Callout 8"/>
          <p:cNvSpPr/>
          <p:nvPr/>
        </p:nvSpPr>
        <p:spPr>
          <a:xfrm>
            <a:off x="5004048" y="3525622"/>
            <a:ext cx="1584176" cy="1095375"/>
          </a:xfrm>
          <a:prstGeom prst="wedgeRoundRectCallout">
            <a:avLst>
              <a:gd name="adj1" fmla="val -88815"/>
              <a:gd name="adj2" fmla="val 50406"/>
              <a:gd name="adj3" fmla="val 16667"/>
            </a:avLst>
          </a:prstGeom>
          <a:solidFill>
            <a:srgbClr val="FFC000">
              <a:alpha val="63922"/>
            </a:srgbClr>
          </a:solidFill>
        </p:spPr>
        <p:style>
          <a:lnRef idx="1">
            <a:schemeClr val="accent1"/>
          </a:lnRef>
          <a:fillRef idx="1">
            <a:schemeClr val="accent1"/>
          </a:fillRef>
          <a:effectRef idx="1">
            <a:schemeClr val="accent1"/>
          </a:effectRef>
          <a:fontRef idx="minor">
            <a:schemeClr val="lt1"/>
          </a:fontRef>
        </p:style>
        <p:txBody>
          <a:bodyPr wrap="square" rtlCol="0" anchor="ctr">
            <a:noAutofit/>
          </a:bodyPr>
          <a:lstStyle/>
          <a:p>
            <a:pPr fontAlgn="base">
              <a:spcAft>
                <a:spcPts val="0"/>
              </a:spcAft>
            </a:pPr>
            <a:r>
              <a:rPr lang="en-GB" sz="1600" kern="1200" dirty="0">
                <a:ln>
                  <a:noFill/>
                </a:ln>
                <a:solidFill>
                  <a:srgbClr val="000000"/>
                </a:solidFill>
                <a:effectLst>
                  <a:outerShdw blurRad="38100" dist="19050" dir="2700000" algn="tl">
                    <a:schemeClr val="dk1">
                      <a:alpha val="40000"/>
                    </a:schemeClr>
                  </a:outerShdw>
                </a:effectLst>
                <a:ea typeface="Times New Roman" panose="02020603050405020304" pitchFamily="18" charset="0"/>
                <a:cs typeface="Times New Roman" panose="02020603050405020304" pitchFamily="18" charset="0"/>
              </a:rPr>
              <a:t>Vertical</a:t>
            </a:r>
            <a:endParaRPr lang="en-GB" sz="1600" dirty="0">
              <a:effectLst/>
              <a:latin typeface="Times New Roman" panose="02020603050405020304" pitchFamily="18" charset="0"/>
              <a:ea typeface="Times New Roman" panose="02020603050405020304" pitchFamily="18" charset="0"/>
            </a:endParaRPr>
          </a:p>
          <a:p>
            <a:pPr fontAlgn="base">
              <a:spcAft>
                <a:spcPts val="0"/>
              </a:spcAft>
            </a:pPr>
            <a:r>
              <a:rPr lang="en-GB" sz="1600" kern="1200" dirty="0">
                <a:ln>
                  <a:noFill/>
                </a:ln>
                <a:solidFill>
                  <a:srgbClr val="000000"/>
                </a:solidFill>
                <a:effectLst>
                  <a:outerShdw blurRad="38100" dist="19050" dir="2700000" algn="tl">
                    <a:schemeClr val="dk1">
                      <a:alpha val="40000"/>
                    </a:schemeClr>
                  </a:outerShdw>
                </a:effectLst>
                <a:ea typeface="Times New Roman" panose="02020603050405020304" pitchFamily="18" charset="0"/>
                <a:cs typeface="Times New Roman" panose="02020603050405020304" pitchFamily="18" charset="0"/>
              </a:rPr>
              <a:t>Horizontal</a:t>
            </a:r>
            <a:endParaRPr lang="en-GB" sz="1600" dirty="0">
              <a:effectLst/>
              <a:latin typeface="Times New Roman" panose="02020603050405020304" pitchFamily="18" charset="0"/>
              <a:ea typeface="Times New Roman" panose="02020603050405020304" pitchFamily="18" charset="0"/>
            </a:endParaRPr>
          </a:p>
          <a:p>
            <a:pPr fontAlgn="base">
              <a:spcAft>
                <a:spcPts val="0"/>
              </a:spcAft>
            </a:pPr>
            <a:r>
              <a:rPr lang="en-GB" sz="1600" kern="1200" dirty="0">
                <a:ln>
                  <a:noFill/>
                </a:ln>
                <a:solidFill>
                  <a:srgbClr val="000000"/>
                </a:solidFill>
                <a:effectLst>
                  <a:outerShdw blurRad="38100" dist="19050" dir="2700000" algn="tl">
                    <a:schemeClr val="dk1">
                      <a:alpha val="40000"/>
                    </a:schemeClr>
                  </a:outerShdw>
                </a:effectLst>
                <a:ea typeface="Times New Roman" panose="02020603050405020304" pitchFamily="18" charset="0"/>
                <a:cs typeface="Times New Roman" panose="02020603050405020304" pitchFamily="18" charset="0"/>
              </a:rPr>
              <a:t>Diversification</a:t>
            </a:r>
            <a:endParaRPr lang="en-GB" sz="1600" dirty="0">
              <a:effectLst/>
              <a:latin typeface="Times New Roman" panose="02020603050405020304" pitchFamily="18" charset="0"/>
              <a:ea typeface="Times New Roman" panose="02020603050405020304" pitchFamily="18" charset="0"/>
            </a:endParaRPr>
          </a:p>
          <a:p>
            <a:pPr fontAlgn="base">
              <a:spcAft>
                <a:spcPts val="0"/>
              </a:spcAft>
            </a:pPr>
            <a:r>
              <a:rPr lang="en-GB" sz="1600" kern="1200" dirty="0">
                <a:solidFill>
                  <a:srgbClr val="A6A6A6"/>
                </a:solidFill>
                <a:effectLst/>
                <a:ea typeface="Times New Roman" panose="02020603050405020304" pitchFamily="18" charset="0"/>
                <a:cs typeface="Times New Roman" panose="02020603050405020304" pitchFamily="18" charset="0"/>
              </a:rPr>
              <a:t>Spontaneous</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264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uFillTx/>
              </a:rPr>
              <a:t>MANAGEMENT COMPETENCIES  TO BE PROMOTED IN THE MSI</a:t>
            </a:r>
            <a:endParaRPr lang="en-GB" dirty="0">
              <a:solidFill>
                <a:srgbClr val="FF0000"/>
              </a:solidFill>
              <a:uFillTx/>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88379121"/>
              </p:ext>
            </p:extLst>
          </p:nvPr>
        </p:nvGraphicFramePr>
        <p:xfrm>
          <a:off x="1043608" y="1556792"/>
          <a:ext cx="6912768" cy="4161564"/>
        </p:xfrm>
        <a:graphic>
          <a:graphicData uri="http://schemas.openxmlformats.org/drawingml/2006/table">
            <a:tbl>
              <a:tblPr firstRow="1" firstCol="1" bandRow="1">
                <a:tableStyleId>{5C22544A-7EE6-4342-B048-85BDC9FD1C3A}</a:tableStyleId>
              </a:tblPr>
              <a:tblGrid>
                <a:gridCol w="6912768">
                  <a:extLst>
                    <a:ext uri="{9D8B030D-6E8A-4147-A177-3AD203B41FA5}">
                      <a16:colId xmlns:a16="http://schemas.microsoft.com/office/drawing/2014/main" val="20000"/>
                    </a:ext>
                  </a:extLst>
                </a:gridCol>
              </a:tblGrid>
              <a:tr h="458409">
                <a:tc>
                  <a:txBody>
                    <a:bodyPr/>
                    <a:lstStyle/>
                    <a:p>
                      <a:pPr>
                        <a:lnSpc>
                          <a:spcPct val="115000"/>
                        </a:lnSpc>
                        <a:spcAft>
                          <a:spcPts val="0"/>
                        </a:spcAft>
                      </a:pPr>
                      <a:endParaRPr lang="en-GB" sz="2000" dirty="0">
                        <a:solidFill>
                          <a:schemeClr val="tx2">
                            <a:lumMod val="20000"/>
                            <a:lumOff val="80000"/>
                          </a:schemeClr>
                        </a:solidFill>
                        <a:effectLst/>
                        <a:uFillTx/>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458409">
                <a:tc>
                  <a:txBody>
                    <a:bodyPr/>
                    <a:lstStyle/>
                    <a:p>
                      <a:pPr>
                        <a:lnSpc>
                          <a:spcPct val="115000"/>
                        </a:lnSpc>
                        <a:spcAft>
                          <a:spcPts val="0"/>
                        </a:spcAft>
                      </a:pPr>
                      <a:r>
                        <a:rPr lang="en-GB" sz="1800" b="0" dirty="0">
                          <a:effectLst/>
                          <a:uFillTx/>
                          <a:latin typeface="Arial" panose="020B0604020202020204" pitchFamily="34" charset="0"/>
                          <a:cs typeface="Arial" panose="020B0604020202020204" pitchFamily="34" charset="0"/>
                        </a:rPr>
                        <a:t>Identification of root causes of problems</a:t>
                      </a:r>
                    </a:p>
                    <a:p>
                      <a:pPr>
                        <a:lnSpc>
                          <a:spcPct val="115000"/>
                        </a:lnSpc>
                        <a:spcAft>
                          <a:spcPts val="0"/>
                        </a:spcAft>
                      </a:pPr>
                      <a:endParaRPr lang="en-GB" sz="1800" b="0" dirty="0">
                        <a:effectLst/>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458409">
                <a:tc>
                  <a:txBody>
                    <a:bodyPr/>
                    <a:lstStyle/>
                    <a:p>
                      <a:pPr>
                        <a:lnSpc>
                          <a:spcPct val="115000"/>
                        </a:lnSpc>
                        <a:spcAft>
                          <a:spcPts val="0"/>
                        </a:spcAft>
                      </a:pPr>
                      <a:r>
                        <a:rPr lang="en-GB" sz="1800" b="0" dirty="0">
                          <a:effectLst/>
                          <a:uFillTx/>
                          <a:latin typeface="Arial" panose="020B0604020202020204" pitchFamily="34" charset="0"/>
                          <a:cs typeface="Arial" panose="020B0604020202020204" pitchFamily="34" charset="0"/>
                        </a:rPr>
                        <a:t>Prioritisation of problems</a:t>
                      </a:r>
                    </a:p>
                    <a:p>
                      <a:pPr>
                        <a:lnSpc>
                          <a:spcPct val="115000"/>
                        </a:lnSpc>
                        <a:spcAft>
                          <a:spcPts val="0"/>
                        </a:spcAft>
                      </a:pPr>
                      <a:endParaRPr lang="en-GB" sz="1800" b="0" dirty="0">
                        <a:effectLst/>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945369">
                <a:tc>
                  <a:txBody>
                    <a:bodyPr/>
                    <a:lstStyle/>
                    <a:p>
                      <a:pPr>
                        <a:lnSpc>
                          <a:spcPct val="115000"/>
                        </a:lnSpc>
                        <a:spcAft>
                          <a:spcPts val="0"/>
                        </a:spcAft>
                      </a:pPr>
                      <a:r>
                        <a:rPr lang="en-GB" sz="1800" b="0" dirty="0">
                          <a:effectLst/>
                          <a:uFillTx/>
                          <a:latin typeface="Arial" panose="020B0604020202020204" pitchFamily="34" charset="0"/>
                          <a:cs typeface="Arial" panose="020B0604020202020204" pitchFamily="34" charset="0"/>
                        </a:rPr>
                        <a:t>Designing integrated Human Resource Management and health systems strategies appropriate to context</a:t>
                      </a:r>
                      <a:endParaRPr lang="en-GB" sz="1800" b="0" dirty="0">
                        <a:effectLst/>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458409">
                <a:tc>
                  <a:txBody>
                    <a:bodyPr/>
                    <a:lstStyle/>
                    <a:p>
                      <a:pPr>
                        <a:lnSpc>
                          <a:spcPct val="115000"/>
                        </a:lnSpc>
                        <a:spcAft>
                          <a:spcPts val="0"/>
                        </a:spcAft>
                      </a:pPr>
                      <a:r>
                        <a:rPr lang="en-GB" sz="1800" b="0" dirty="0">
                          <a:effectLst/>
                          <a:uFillTx/>
                          <a:latin typeface="Arial" panose="020B0604020202020204" pitchFamily="34" charset="0"/>
                          <a:cs typeface="Arial" panose="020B0604020202020204" pitchFamily="34" charset="0"/>
                        </a:rPr>
                        <a:t>Resourcing</a:t>
                      </a:r>
                    </a:p>
                    <a:p>
                      <a:pPr>
                        <a:lnSpc>
                          <a:spcPct val="115000"/>
                        </a:lnSpc>
                        <a:spcAft>
                          <a:spcPts val="0"/>
                        </a:spcAft>
                      </a:pPr>
                      <a:endParaRPr lang="en-GB" sz="1800" b="0" dirty="0">
                        <a:effectLst/>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945369">
                <a:tc>
                  <a:txBody>
                    <a:bodyPr/>
                    <a:lstStyle/>
                    <a:p>
                      <a:pPr>
                        <a:lnSpc>
                          <a:spcPct val="115000"/>
                        </a:lnSpc>
                        <a:spcAft>
                          <a:spcPts val="0"/>
                        </a:spcAft>
                      </a:pPr>
                      <a:r>
                        <a:rPr lang="en-GB" sz="1800" b="0" dirty="0">
                          <a:effectLst/>
                          <a:uFillTx/>
                          <a:latin typeface="Arial" panose="020B0604020202020204" pitchFamily="34" charset="0"/>
                          <a:cs typeface="Arial" panose="020B0604020202020204" pitchFamily="34" charset="0"/>
                        </a:rPr>
                        <a:t>Following through the implementation to overcome barriers</a:t>
                      </a:r>
                      <a:endParaRPr lang="en-GB" sz="1800" b="0" dirty="0">
                        <a:effectLst/>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197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KEY PROCESSES IN THE SCALE UP OF MSI</a:t>
            </a:r>
          </a:p>
        </p:txBody>
      </p:sp>
      <p:sp>
        <p:nvSpPr>
          <p:cNvPr id="3" name="Content Placeholder 2"/>
          <p:cNvSpPr>
            <a:spLocks noGrp="1"/>
          </p:cNvSpPr>
          <p:nvPr>
            <p:ph idx="1"/>
          </p:nvPr>
        </p:nvSpPr>
        <p:spPr/>
        <p:txBody>
          <a:bodyPr/>
          <a:lstStyle/>
          <a:p>
            <a:r>
              <a:rPr lang="en-GB" dirty="0"/>
              <a:t>Building and maintaining engagement</a:t>
            </a:r>
          </a:p>
          <a:p>
            <a:r>
              <a:rPr lang="en-GB" dirty="0"/>
              <a:t>Establishing structures </a:t>
            </a:r>
          </a:p>
          <a:p>
            <a:pPr lvl="1"/>
            <a:r>
              <a:rPr lang="en-GB" dirty="0"/>
              <a:t>National Scale-up Steering Group (NSSG) – oversight</a:t>
            </a:r>
          </a:p>
          <a:p>
            <a:pPr lvl="1"/>
            <a:r>
              <a:rPr lang="en-GB" dirty="0"/>
              <a:t>Resource Team (RT) –facilitation</a:t>
            </a:r>
          </a:p>
          <a:p>
            <a:r>
              <a:rPr lang="en-GB" dirty="0"/>
              <a:t>Capacity building</a:t>
            </a:r>
          </a:p>
          <a:p>
            <a:r>
              <a:rPr lang="en-GB" dirty="0"/>
              <a:t>Site selection</a:t>
            </a:r>
          </a:p>
          <a:p>
            <a:r>
              <a:rPr lang="en-GB" dirty="0"/>
              <a:t>Rolling out MSI cycles</a:t>
            </a:r>
          </a:p>
          <a:p>
            <a:r>
              <a:rPr lang="en-GB" dirty="0"/>
              <a:t>Improving plan for scale-up</a:t>
            </a:r>
          </a:p>
          <a:p>
            <a:endParaRPr lang="en-GB" dirty="0"/>
          </a:p>
        </p:txBody>
      </p:sp>
    </p:spTree>
    <p:extLst>
      <p:ext uri="{BB962C8B-B14F-4D97-AF65-F5344CB8AC3E}">
        <p14:creationId xmlns:p14="http://schemas.microsoft.com/office/powerpoint/2010/main" val="90382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a:t>EVALUATING THE SCALE-UP</a:t>
            </a:r>
          </a:p>
        </p:txBody>
      </p:sp>
      <p:grpSp>
        <p:nvGrpSpPr>
          <p:cNvPr id="2" name="Group 1"/>
          <p:cNvGrpSpPr/>
          <p:nvPr/>
        </p:nvGrpSpPr>
        <p:grpSpPr>
          <a:xfrm>
            <a:off x="2234340" y="1656774"/>
            <a:ext cx="4675319" cy="4412813"/>
            <a:chOff x="2234340" y="1656774"/>
            <a:chExt cx="4675319" cy="4412813"/>
          </a:xfrm>
        </p:grpSpPr>
        <p:sp>
          <p:nvSpPr>
            <p:cNvPr id="4" name="Freeform 3"/>
            <p:cNvSpPr/>
            <p:nvPr/>
          </p:nvSpPr>
          <p:spPr>
            <a:xfrm>
              <a:off x="3214211" y="1656774"/>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a:solidFill>
              <a:schemeClr val="bg1">
                <a:lumMod val="85000"/>
              </a:schemeClr>
            </a:solidFill>
          </p:spPr>
          <p:style>
            <a:lnRef idx="0">
              <a:schemeClr val="lt1">
                <a:hueOff val="0"/>
                <a:satOff val="0"/>
                <a:lumOff val="0"/>
                <a:alphaOff val="0"/>
              </a:schemeClr>
            </a:lnRef>
            <a:fillRef idx="3">
              <a:schemeClr val="accent2">
                <a:alpha val="50000"/>
                <a:hueOff val="0"/>
                <a:satOff val="0"/>
                <a:lumOff val="0"/>
                <a:alphaOff val="0"/>
              </a:schemeClr>
            </a:fillRef>
            <a:effectRef idx="3">
              <a:schemeClr val="accent2">
                <a:alpha val="50000"/>
                <a:hueOff val="0"/>
                <a:satOff val="0"/>
                <a:lumOff val="0"/>
                <a:alphaOff val="0"/>
              </a:schemeClr>
            </a:effectRef>
            <a:fontRef idx="minor">
              <a:schemeClr val="tx1"/>
            </a:fontRef>
          </p:style>
          <p:txBody>
            <a:bodyPr spcFirstLastPara="0" vert="horz" wrap="square" lIns="362077" tIns="475226" rIns="362077" bIns="1018341"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lumMod val="75000"/>
                    </a:schemeClr>
                  </a:solidFill>
                </a:rPr>
                <a:t>PERFORM MSI</a:t>
              </a:r>
            </a:p>
          </p:txBody>
        </p:sp>
        <p:sp>
          <p:nvSpPr>
            <p:cNvPr id="5" name="Freeform 4"/>
            <p:cNvSpPr/>
            <p:nvPr/>
          </p:nvSpPr>
          <p:spPr>
            <a:xfrm>
              <a:off x="4194082" y="3354010"/>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a:solidFill>
              <a:schemeClr val="bg1">
                <a:lumMod val="85000"/>
              </a:schemeClr>
            </a:solidFill>
          </p:spPr>
          <p:style>
            <a:lnRef idx="0">
              <a:schemeClr val="lt1">
                <a:hueOff val="0"/>
                <a:satOff val="0"/>
                <a:lumOff val="0"/>
                <a:alphaOff val="0"/>
              </a:schemeClr>
            </a:lnRef>
            <a:fillRef idx="3">
              <a:schemeClr val="accent3">
                <a:alpha val="50000"/>
                <a:hueOff val="0"/>
                <a:satOff val="0"/>
                <a:lumOff val="0"/>
                <a:alphaOff val="0"/>
              </a:schemeClr>
            </a:fillRef>
            <a:effectRef idx="3">
              <a:schemeClr val="accent3">
                <a:alpha val="50000"/>
                <a:hueOff val="0"/>
                <a:satOff val="0"/>
                <a:lumOff val="0"/>
                <a:alphaOff val="0"/>
              </a:schemeClr>
            </a:effectRef>
            <a:fontRef idx="minor">
              <a:schemeClr val="tx1"/>
            </a:fontRef>
          </p:style>
          <p:txBody>
            <a:bodyPr spcFirstLastPara="0" vert="horz" wrap="square" lIns="830514" tIns="701524" rIns="255717" bIns="520486"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lumMod val="75000"/>
                    </a:schemeClr>
                  </a:solidFill>
                </a:rPr>
                <a:t>Scale-up mechanism</a:t>
              </a:r>
            </a:p>
          </p:txBody>
        </p:sp>
        <p:sp>
          <p:nvSpPr>
            <p:cNvPr id="6" name="Freeform 5"/>
            <p:cNvSpPr/>
            <p:nvPr/>
          </p:nvSpPr>
          <p:spPr>
            <a:xfrm>
              <a:off x="2234340" y="3354010"/>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p:spPr>
          <p:style>
            <a:lnRef idx="0">
              <a:schemeClr val="lt1">
                <a:hueOff val="0"/>
                <a:satOff val="0"/>
                <a:lumOff val="0"/>
                <a:alphaOff val="0"/>
              </a:schemeClr>
            </a:lnRef>
            <a:fillRef idx="3">
              <a:schemeClr val="accent4">
                <a:alpha val="50000"/>
                <a:hueOff val="0"/>
                <a:satOff val="0"/>
                <a:lumOff val="0"/>
                <a:alphaOff val="0"/>
              </a:schemeClr>
            </a:fillRef>
            <a:effectRef idx="3">
              <a:schemeClr val="accent4">
                <a:alpha val="50000"/>
                <a:hueOff val="0"/>
                <a:satOff val="0"/>
                <a:lumOff val="0"/>
                <a:alphaOff val="0"/>
              </a:schemeClr>
            </a:effectRef>
            <a:fontRef idx="minor">
              <a:schemeClr val="tx1"/>
            </a:fontRef>
          </p:style>
          <p:txBody>
            <a:bodyPr spcFirstLastPara="0" vert="horz" wrap="square" lIns="255717" tIns="701524" rIns="830514" bIns="520486" numCol="1" spcCol="1270" anchor="ctr" anchorCtr="0">
              <a:noAutofit/>
            </a:bodyPr>
            <a:lstStyle/>
            <a:p>
              <a:pPr marL="0" lvl="0" indent="0" algn="ctr" defTabSz="1155700">
                <a:lnSpc>
                  <a:spcPct val="90000"/>
                </a:lnSpc>
                <a:spcBef>
                  <a:spcPct val="0"/>
                </a:spcBef>
                <a:spcAft>
                  <a:spcPct val="35000"/>
                </a:spcAft>
                <a:buNone/>
              </a:pPr>
              <a:r>
                <a:rPr lang="en-US" sz="2600" kern="1200" dirty="0"/>
                <a:t>Process and outcome evaluation</a:t>
              </a:r>
            </a:p>
          </p:txBody>
        </p:sp>
      </p:grpSp>
    </p:spTree>
    <p:extLst>
      <p:ext uri="{BB962C8B-B14F-4D97-AF65-F5344CB8AC3E}">
        <p14:creationId xmlns:p14="http://schemas.microsoft.com/office/powerpoint/2010/main" val="120350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PROCESS EVALUATION </a:t>
            </a:r>
          </a:p>
        </p:txBody>
      </p:sp>
      <p:sp>
        <p:nvSpPr>
          <p:cNvPr id="3" name="Content Placeholder 2"/>
          <p:cNvSpPr>
            <a:spLocks noGrp="1"/>
          </p:cNvSpPr>
          <p:nvPr>
            <p:ph idx="1"/>
          </p:nvPr>
        </p:nvSpPr>
        <p:spPr/>
        <p:txBody>
          <a:bodyPr/>
          <a:lstStyle/>
          <a:p>
            <a:r>
              <a:rPr lang="en-GB" sz="3200" dirty="0"/>
              <a:t>How is the scale-up being implemented?</a:t>
            </a:r>
            <a:br>
              <a:rPr lang="en-GB" sz="3200" dirty="0"/>
            </a:br>
            <a:endParaRPr lang="en-GB" sz="3200" dirty="0"/>
          </a:p>
          <a:p>
            <a:r>
              <a:rPr lang="en-GB" sz="3200" dirty="0"/>
              <a:t>Why is it being implemented in that way?</a:t>
            </a:r>
            <a:br>
              <a:rPr lang="en-GB" sz="3200" dirty="0"/>
            </a:br>
            <a:endParaRPr lang="en-GB" sz="3200" dirty="0"/>
          </a:p>
          <a:p>
            <a:r>
              <a:rPr lang="en-GB" sz="3200" dirty="0"/>
              <a:t>What are the barriers and facilitators to implementation?</a:t>
            </a:r>
          </a:p>
        </p:txBody>
      </p:sp>
      <p:sp>
        <p:nvSpPr>
          <p:cNvPr id="4" name="Rectangle 3"/>
          <p:cNvSpPr/>
          <p:nvPr/>
        </p:nvSpPr>
        <p:spPr>
          <a:xfrm>
            <a:off x="899592" y="5373216"/>
            <a:ext cx="1800200" cy="1008112"/>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GB" dirty="0"/>
              <a:t>Initial</a:t>
            </a:r>
          </a:p>
          <a:p>
            <a:pPr algn="ctr"/>
            <a:r>
              <a:rPr lang="en-GB" dirty="0"/>
              <a:t>Context</a:t>
            </a:r>
          </a:p>
          <a:p>
            <a:pPr algn="ctr"/>
            <a:r>
              <a:rPr lang="en-GB" dirty="0"/>
              <a:t>Analysis </a:t>
            </a:r>
          </a:p>
        </p:txBody>
      </p:sp>
      <p:sp>
        <p:nvSpPr>
          <p:cNvPr id="5" name="Right Arrow 4"/>
          <p:cNvSpPr/>
          <p:nvPr/>
        </p:nvSpPr>
        <p:spPr>
          <a:xfrm>
            <a:off x="2987824" y="5229200"/>
            <a:ext cx="4752528" cy="1224136"/>
          </a:xfrm>
          <a:prstGeom prst="rightArrow">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en-GB" dirty="0"/>
              <a:t>Ongoing process evaluation</a:t>
            </a:r>
          </a:p>
        </p:txBody>
      </p:sp>
    </p:spTree>
    <p:extLst>
      <p:ext uri="{BB962C8B-B14F-4D97-AF65-F5344CB8AC3E}">
        <p14:creationId xmlns:p14="http://schemas.microsoft.com/office/powerpoint/2010/main" val="45059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ppt_w/2"/>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OUTCOME EVALUATION</a:t>
            </a:r>
          </a:p>
        </p:txBody>
      </p:sp>
      <p:sp>
        <p:nvSpPr>
          <p:cNvPr id="3" name="Content Placeholder 2"/>
          <p:cNvSpPr>
            <a:spLocks noGrp="1"/>
          </p:cNvSpPr>
          <p:nvPr>
            <p:ph idx="1"/>
          </p:nvPr>
        </p:nvSpPr>
        <p:spPr/>
        <p:txBody>
          <a:bodyPr/>
          <a:lstStyle/>
          <a:p>
            <a:r>
              <a:rPr lang="en-GB" sz="3600" dirty="0"/>
              <a:t>Has management strengthening taken place?</a:t>
            </a:r>
          </a:p>
          <a:p>
            <a:r>
              <a:rPr lang="en-GB" sz="3600" dirty="0"/>
              <a:t>Has workforce performance improved?</a:t>
            </a:r>
          </a:p>
          <a:p>
            <a:r>
              <a:rPr lang="en-GB" sz="3600" dirty="0"/>
              <a:t>Has there been improvements in service delivery and utilisation?</a:t>
            </a:r>
          </a:p>
          <a:p>
            <a:r>
              <a:rPr lang="en-GB" sz="3600" dirty="0"/>
              <a:t>What are the costs involved in the scale up?</a:t>
            </a:r>
          </a:p>
        </p:txBody>
      </p:sp>
    </p:spTree>
    <p:extLst>
      <p:ext uri="{BB962C8B-B14F-4D97-AF65-F5344CB8AC3E}">
        <p14:creationId xmlns:p14="http://schemas.microsoft.com/office/powerpoint/2010/main" val="2278105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uFillTx/>
              </a:rPr>
              <a:t>ACKNOWLEDGEMENTS</a:t>
            </a:r>
            <a:endParaRPr lang="en-GB" dirty="0">
              <a:solidFill>
                <a:srgbClr val="FF0000"/>
              </a:solidFill>
              <a:uFillTx/>
            </a:endParaRPr>
          </a:p>
        </p:txBody>
      </p:sp>
      <p:sp>
        <p:nvSpPr>
          <p:cNvPr id="3" name="Content Placeholder 2"/>
          <p:cNvSpPr>
            <a:spLocks noGrp="1"/>
          </p:cNvSpPr>
          <p:nvPr>
            <p:ph idx="1"/>
          </p:nvPr>
        </p:nvSpPr>
        <p:spPr>
          <a:prstGeom prst="rect">
            <a:avLst/>
          </a:prstGeom>
        </p:spPr>
        <p:txBody>
          <a:bodyPr/>
          <a:lstStyle/>
          <a:p>
            <a:pPr marL="0" indent="0" algn="ctr">
              <a:buNone/>
            </a:pPr>
            <a:r>
              <a:rPr lang="en-GB" sz="3200" dirty="0">
                <a:uFillTx/>
              </a:rPr>
              <a:t>Funding is from the European Commission Horizon 2020 programme</a:t>
            </a:r>
          </a:p>
          <a:p>
            <a:pPr marL="0" indent="0">
              <a:buNone/>
            </a:pPr>
            <a:endParaRPr lang="en-GB" dirty="0">
              <a:uFillTx/>
            </a:endParaRPr>
          </a:p>
        </p:txBody>
      </p:sp>
      <p:pic>
        <p:nvPicPr>
          <p:cNvPr id="5" name="Picture 4"/>
          <p:cNvPicPr>
            <a:picLocks noChangeAspect="1"/>
          </p:cNvPicPr>
          <p:nvPr/>
        </p:nvPicPr>
        <p:blipFill>
          <a:blip r:embed="rId3" cstate="print"/>
          <a:stretch>
            <a:fillRect/>
          </a:stretch>
        </p:blipFill>
        <p:spPr>
          <a:xfrm>
            <a:off x="2987824" y="3323858"/>
            <a:ext cx="3168352" cy="21925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chor="t"/>
          <a:lstStyle/>
          <a:p>
            <a:pPr algn="ctr"/>
            <a:r>
              <a:rPr lang="en-US" dirty="0"/>
              <a:t>QUESTIONS?</a:t>
            </a:r>
            <a:br>
              <a:rPr lang="en-US" dirty="0"/>
            </a:br>
            <a:endParaRPr lang="en-US" dirty="0"/>
          </a:p>
        </p:txBody>
      </p:sp>
      <p:pic>
        <p:nvPicPr>
          <p:cNvPr id="3" name="Picture 2" descr="C:\Users\Tim\AppData\Local\Microsoft\Windows\Temporary Internet Files\Content.IE5\GZG5A5O7\MC900078711[1].wmf">
            <a:extLst>
              <a:ext uri="{FF2B5EF4-FFF2-40B4-BE49-F238E27FC236}">
                <a16:creationId xmlns:a16="http://schemas.microsoft.com/office/drawing/2014/main" id="{52B6E624-D341-4552-A592-F083AEC70A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9922" y="1844824"/>
            <a:ext cx="1404156" cy="340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7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fontScale="90000"/>
          </a:bodyPr>
          <a:lstStyle/>
          <a:p>
            <a:pPr algn="ctr"/>
            <a:r>
              <a:rPr lang="en-US" dirty="0"/>
              <a:t>INTRODUCTION TO PERFORM2Scale</a:t>
            </a:r>
          </a:p>
        </p:txBody>
      </p:sp>
      <p:sp>
        <p:nvSpPr>
          <p:cNvPr id="3" name="Content Placeholder 2"/>
          <p:cNvSpPr>
            <a:spLocks noGrp="1"/>
          </p:cNvSpPr>
          <p:nvPr>
            <p:ph idx="1"/>
          </p:nvPr>
        </p:nvSpPr>
        <p:spPr>
          <a:xfrm>
            <a:off x="457200" y="1600200"/>
            <a:ext cx="8229600" cy="4277072"/>
          </a:xfrm>
        </p:spPr>
        <p:txBody>
          <a:bodyPr/>
          <a:lstStyle/>
          <a:p>
            <a:r>
              <a:rPr lang="en-US" dirty="0"/>
              <a:t>The project is designed to use a problem-based approach to management strengthening</a:t>
            </a:r>
          </a:p>
          <a:p>
            <a:pPr>
              <a:buFont typeface="Arial" panose="020B0604020202020204" pitchFamily="34" charset="0"/>
              <a:buChar char="•"/>
            </a:pPr>
            <a:r>
              <a:rPr lang="en-US" dirty="0"/>
              <a:t>Phase 1 of the project was tested in Ghana Uganda and Tanzania under the EC-funded PERFORM project (2011-15)</a:t>
            </a:r>
          </a:p>
          <a:p>
            <a:pPr>
              <a:buFont typeface="Arial" panose="020B0604020202020204" pitchFamily="34" charset="0"/>
              <a:buChar char="•"/>
            </a:pPr>
            <a:r>
              <a:rPr lang="en-IE" dirty="0"/>
              <a:t>PERFORM2Scale aims to improve health workforce performance by scaling up a cost-neutral approach to management strengthening at district level</a:t>
            </a:r>
          </a:p>
          <a:p>
            <a:pPr marL="0" indent="0">
              <a:buNone/>
            </a:pPr>
            <a:endParaRPr lang="en-US" dirty="0"/>
          </a:p>
        </p:txBody>
      </p:sp>
    </p:spTree>
    <p:extLst>
      <p:ext uri="{BB962C8B-B14F-4D97-AF65-F5344CB8AC3E}">
        <p14:creationId xmlns:p14="http://schemas.microsoft.com/office/powerpoint/2010/main" val="3244262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88B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7744" y="2276872"/>
            <a:ext cx="4320480" cy="1872208"/>
          </a:xfrm>
        </p:spPr>
        <p:txBody>
          <a:bodyPr>
            <a:normAutofit/>
          </a:bodyPr>
          <a:lstStyle/>
          <a:p>
            <a:pPr algn="ctr"/>
            <a:r>
              <a:rPr lang="en-GB" dirty="0">
                <a:solidFill>
                  <a:schemeClr val="bg1"/>
                </a:solidFill>
                <a:latin typeface="Arial" panose="020B0604020202020204" pitchFamily="34" charset="0"/>
                <a:cs typeface="Arial" panose="020B0604020202020204" pitchFamily="34" charset="0"/>
              </a:rPr>
              <a:t>Thank you!</a:t>
            </a:r>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86A0ED1-769D-4BD1-9B33-1172486E1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949" y="260648"/>
            <a:ext cx="2287589" cy="797816"/>
          </a:xfrm>
          <a:prstGeom prst="rect">
            <a:avLst/>
          </a:prstGeom>
        </p:spPr>
      </p:pic>
    </p:spTree>
    <p:extLst>
      <p:ext uri="{BB962C8B-B14F-4D97-AF65-F5344CB8AC3E}">
        <p14:creationId xmlns:p14="http://schemas.microsoft.com/office/powerpoint/2010/main" val="329458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PARTNERS</a:t>
            </a:r>
          </a:p>
        </p:txBody>
      </p:sp>
      <p:sp>
        <p:nvSpPr>
          <p:cNvPr id="3" name="Content Placeholder 2"/>
          <p:cNvSpPr>
            <a:spLocks noGrp="1"/>
          </p:cNvSpPr>
          <p:nvPr>
            <p:ph idx="1"/>
          </p:nvPr>
        </p:nvSpPr>
        <p:spPr>
          <a:xfrm>
            <a:off x="457200" y="1196752"/>
            <a:ext cx="8229600" cy="5661248"/>
          </a:xfrm>
        </p:spPr>
        <p:txBody>
          <a:bodyPr/>
          <a:lstStyle/>
          <a:p>
            <a:pPr>
              <a:buFont typeface="Arial" panose="020B0604020202020204" pitchFamily="34" charset="0"/>
              <a:buChar char="•"/>
            </a:pPr>
            <a:r>
              <a:rPr lang="en-GB" sz="2400" dirty="0"/>
              <a:t>School of Public Health, University of </a:t>
            </a:r>
            <a:r>
              <a:rPr lang="en-GB" sz="2400" b="1" dirty="0"/>
              <a:t>Ghana</a:t>
            </a:r>
            <a:r>
              <a:rPr lang="en-GB" sz="2400" dirty="0"/>
              <a:t> </a:t>
            </a:r>
          </a:p>
          <a:p>
            <a:r>
              <a:rPr lang="en-GB" sz="2400" dirty="0"/>
              <a:t>The Research for Equity And Community Health Trust, </a:t>
            </a:r>
            <a:r>
              <a:rPr lang="en-GB" sz="2400" b="1" dirty="0"/>
              <a:t>Malawi</a:t>
            </a:r>
          </a:p>
          <a:p>
            <a:r>
              <a:rPr lang="en-GB" sz="2400" dirty="0"/>
              <a:t>School of Public Health, College of Health Sciences, Makerere , </a:t>
            </a:r>
            <a:r>
              <a:rPr lang="en-GB" sz="2400" b="1" dirty="0"/>
              <a:t>Uganda </a:t>
            </a:r>
          </a:p>
          <a:p>
            <a:r>
              <a:rPr lang="en-GB" sz="2400" b="1" dirty="0"/>
              <a:t>Swiss</a:t>
            </a:r>
            <a:r>
              <a:rPr lang="en-GB" sz="2400" dirty="0"/>
              <a:t> Tropical and Public Health Institute </a:t>
            </a:r>
          </a:p>
          <a:p>
            <a:r>
              <a:rPr lang="en-US" sz="2400" dirty="0"/>
              <a:t>Centre for Global Health, University of Dublin, Trinity College and the </a:t>
            </a:r>
            <a:r>
              <a:rPr lang="en-GB" sz="2400" dirty="0"/>
              <a:t>University of </a:t>
            </a:r>
            <a:r>
              <a:rPr lang="en-GB" sz="2400" dirty="0" err="1"/>
              <a:t>Maynooth</a:t>
            </a:r>
            <a:r>
              <a:rPr lang="en-GB" sz="2400" dirty="0"/>
              <a:t>, </a:t>
            </a:r>
            <a:r>
              <a:rPr lang="en-US" sz="2400" b="1" dirty="0"/>
              <a:t>Ireland</a:t>
            </a:r>
          </a:p>
          <a:p>
            <a:r>
              <a:rPr lang="en-GB" sz="2400" dirty="0"/>
              <a:t>The Royal Tropical Institute (KIT) </a:t>
            </a:r>
            <a:r>
              <a:rPr lang="en-GB" sz="2400" b="1" dirty="0"/>
              <a:t>Netherlands</a:t>
            </a:r>
          </a:p>
          <a:p>
            <a:r>
              <a:rPr lang="en-GB" sz="2400" dirty="0"/>
              <a:t>Liverpool School of Tropical Medicine, </a:t>
            </a:r>
            <a:r>
              <a:rPr lang="en-GB" sz="2400" b="1" dirty="0"/>
              <a:t>UK </a:t>
            </a:r>
            <a:r>
              <a:rPr lang="en-GB" sz="2400" i="1" dirty="0"/>
              <a:t>(overall leadership)</a:t>
            </a:r>
          </a:p>
          <a:p>
            <a:endParaRPr lang="en-US" dirty="0"/>
          </a:p>
        </p:txBody>
      </p:sp>
    </p:spTree>
    <p:extLst>
      <p:ext uri="{BB962C8B-B14F-4D97-AF65-F5344CB8AC3E}">
        <p14:creationId xmlns:p14="http://schemas.microsoft.com/office/powerpoint/2010/main" val="2410640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algn="ctr"/>
            <a:r>
              <a:rPr lang="en-GB" dirty="0">
                <a:uFillTx/>
              </a:rPr>
              <a:t>RATIONALE </a:t>
            </a:r>
          </a:p>
        </p:txBody>
      </p:sp>
      <p:sp>
        <p:nvSpPr>
          <p:cNvPr id="13314" name="Content Placeholder 2"/>
          <p:cNvSpPr>
            <a:spLocks noGrp="1"/>
          </p:cNvSpPr>
          <p:nvPr>
            <p:ph idx="1"/>
          </p:nvPr>
        </p:nvSpPr>
        <p:spPr>
          <a:xfrm>
            <a:off x="457200" y="1444328"/>
            <a:ext cx="7919844" cy="5413672"/>
          </a:xfrm>
        </p:spPr>
        <p:txBody>
          <a:bodyPr/>
          <a:lstStyle/>
          <a:p>
            <a:r>
              <a:rPr lang="en-GB" sz="2400" dirty="0">
                <a:uFillTx/>
              </a:rPr>
              <a:t>Need to improve workforce performance to support UHC </a:t>
            </a:r>
          </a:p>
          <a:p>
            <a:r>
              <a:rPr lang="en-GB" sz="2400" dirty="0">
                <a:uFillTx/>
              </a:rPr>
              <a:t>District level managers in decentralised contexts, are in better position to organise integrated approaches to improve workforce performance and have sufficient “decision space”</a:t>
            </a:r>
          </a:p>
          <a:p>
            <a:r>
              <a:rPr lang="en-GB" sz="2400" dirty="0">
                <a:uFillTx/>
              </a:rPr>
              <a:t>Challenge to help DHMTs to think strategically and to be “entrepreneurial” within their resource and authority constraints </a:t>
            </a:r>
          </a:p>
          <a:p>
            <a:r>
              <a:rPr lang="en-GB" sz="2400" dirty="0">
                <a:uFillTx/>
              </a:rPr>
              <a:t>DHMT management strengthening not new, but little research </a:t>
            </a:r>
          </a:p>
          <a:p>
            <a:endParaRPr lang="en-GB" dirty="0">
              <a:uFillTx/>
            </a:endParaRPr>
          </a:p>
        </p:txBody>
      </p:sp>
    </p:spTree>
    <p:extLst>
      <p:ext uri="{BB962C8B-B14F-4D97-AF65-F5344CB8AC3E}">
        <p14:creationId xmlns:p14="http://schemas.microsoft.com/office/powerpoint/2010/main" val="53920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a:t>CORE ELEMENTS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318197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29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8D15C299-7C52-4356-B7E2-6D062BAA3F2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43A1E4B5-1FAC-400F-915F-615FCFFDE5D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31A4D6B-A920-478D-B7E6-0A43694E4CB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The PERFORM2Scale MSI</a:t>
            </a:r>
          </a:p>
        </p:txBody>
      </p:sp>
      <p:grpSp>
        <p:nvGrpSpPr>
          <p:cNvPr id="2" name="Group 1"/>
          <p:cNvGrpSpPr/>
          <p:nvPr/>
        </p:nvGrpSpPr>
        <p:grpSpPr>
          <a:xfrm>
            <a:off x="2234340" y="1656774"/>
            <a:ext cx="4675319" cy="4412813"/>
            <a:chOff x="2234340" y="1656774"/>
            <a:chExt cx="4675319" cy="4412813"/>
          </a:xfrm>
        </p:grpSpPr>
        <p:sp>
          <p:nvSpPr>
            <p:cNvPr id="6" name="Freeform 5"/>
            <p:cNvSpPr/>
            <p:nvPr/>
          </p:nvSpPr>
          <p:spPr>
            <a:xfrm>
              <a:off x="2234340" y="3354010"/>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a:solidFill>
              <a:schemeClr val="bg1">
                <a:lumMod val="85000"/>
              </a:schemeClr>
            </a:solidFill>
          </p:spPr>
          <p:style>
            <a:lnRef idx="0">
              <a:schemeClr val="lt1">
                <a:hueOff val="0"/>
                <a:satOff val="0"/>
                <a:lumOff val="0"/>
                <a:alphaOff val="0"/>
              </a:schemeClr>
            </a:lnRef>
            <a:fillRef idx="3">
              <a:scrgbClr r="0" g="0" b="0"/>
            </a:fillRef>
            <a:effectRef idx="3">
              <a:schemeClr val="accent4">
                <a:alpha val="50000"/>
                <a:hueOff val="0"/>
                <a:satOff val="0"/>
                <a:lumOff val="0"/>
                <a:alphaOff val="0"/>
              </a:schemeClr>
            </a:effectRef>
            <a:fontRef idx="minor">
              <a:schemeClr val="tx1"/>
            </a:fontRef>
          </p:style>
          <p:txBody>
            <a:bodyPr spcFirstLastPara="0" vert="horz" wrap="square" lIns="255717" tIns="701524" rIns="830514" bIns="520486"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lumMod val="75000"/>
                    </a:schemeClr>
                  </a:solidFill>
                </a:rPr>
                <a:t>Process and outcome evaluation</a:t>
              </a:r>
            </a:p>
          </p:txBody>
        </p:sp>
        <p:sp>
          <p:nvSpPr>
            <p:cNvPr id="5" name="Freeform 4"/>
            <p:cNvSpPr/>
            <p:nvPr/>
          </p:nvSpPr>
          <p:spPr>
            <a:xfrm>
              <a:off x="4194082" y="3354010"/>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a:solidFill>
              <a:schemeClr val="bg1">
                <a:lumMod val="85000"/>
              </a:schemeClr>
            </a:solidFill>
          </p:spPr>
          <p:style>
            <a:lnRef idx="0">
              <a:schemeClr val="lt1">
                <a:hueOff val="0"/>
                <a:satOff val="0"/>
                <a:lumOff val="0"/>
                <a:alphaOff val="0"/>
              </a:schemeClr>
            </a:lnRef>
            <a:fillRef idx="3">
              <a:scrgbClr r="0" g="0" b="0"/>
            </a:fillRef>
            <a:effectRef idx="3">
              <a:schemeClr val="accent3">
                <a:alpha val="50000"/>
                <a:hueOff val="0"/>
                <a:satOff val="0"/>
                <a:lumOff val="0"/>
                <a:alphaOff val="0"/>
              </a:schemeClr>
            </a:effectRef>
            <a:fontRef idx="minor">
              <a:schemeClr val="tx1"/>
            </a:fontRef>
          </p:style>
          <p:txBody>
            <a:bodyPr spcFirstLastPara="0" vert="horz" wrap="square" lIns="830514" tIns="701524" rIns="255717" bIns="520486"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lumMod val="75000"/>
                    </a:schemeClr>
                  </a:solidFill>
                </a:rPr>
                <a:t>Scale-up mechanism</a:t>
              </a:r>
            </a:p>
          </p:txBody>
        </p:sp>
        <p:sp>
          <p:nvSpPr>
            <p:cNvPr id="4" name="Freeform 3"/>
            <p:cNvSpPr/>
            <p:nvPr/>
          </p:nvSpPr>
          <p:spPr>
            <a:xfrm>
              <a:off x="3214211" y="1656774"/>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p:spPr>
          <p:style>
            <a:lnRef idx="0">
              <a:schemeClr val="lt1">
                <a:hueOff val="0"/>
                <a:satOff val="0"/>
                <a:lumOff val="0"/>
                <a:alphaOff val="0"/>
              </a:schemeClr>
            </a:lnRef>
            <a:fillRef idx="3">
              <a:schemeClr val="accent2">
                <a:alpha val="50000"/>
                <a:hueOff val="0"/>
                <a:satOff val="0"/>
                <a:lumOff val="0"/>
                <a:alphaOff val="0"/>
              </a:schemeClr>
            </a:fillRef>
            <a:effectRef idx="3">
              <a:schemeClr val="accent2">
                <a:alpha val="50000"/>
                <a:hueOff val="0"/>
                <a:satOff val="0"/>
                <a:lumOff val="0"/>
                <a:alphaOff val="0"/>
              </a:schemeClr>
            </a:effectRef>
            <a:fontRef idx="minor">
              <a:schemeClr val="tx1"/>
            </a:fontRef>
          </p:style>
          <p:txBody>
            <a:bodyPr spcFirstLastPara="0" vert="horz" wrap="square" lIns="362077" tIns="475226" rIns="362077" bIns="1018341" numCol="1" spcCol="1270" anchor="ctr" anchorCtr="0">
              <a:noAutofit/>
            </a:bodyPr>
            <a:lstStyle/>
            <a:p>
              <a:pPr marL="0" lvl="0" indent="0" algn="ctr" defTabSz="1155700">
                <a:lnSpc>
                  <a:spcPct val="90000"/>
                </a:lnSpc>
                <a:spcBef>
                  <a:spcPct val="0"/>
                </a:spcBef>
                <a:spcAft>
                  <a:spcPct val="35000"/>
                </a:spcAft>
                <a:buNone/>
              </a:pPr>
              <a:r>
                <a:rPr lang="en-US" sz="2600" kern="1200" dirty="0"/>
                <a:t>PERFORM MSI</a:t>
              </a:r>
            </a:p>
          </p:txBody>
        </p:sp>
      </p:grpSp>
    </p:spTree>
    <p:extLst>
      <p:ext uri="{BB962C8B-B14F-4D97-AF65-F5344CB8AC3E}">
        <p14:creationId xmlns:p14="http://schemas.microsoft.com/office/powerpoint/2010/main" val="260779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PRINCIPLES OF THE MSI</a:t>
            </a:r>
          </a:p>
        </p:txBody>
      </p:sp>
      <p:sp>
        <p:nvSpPr>
          <p:cNvPr id="3" name="Content Placeholder 2"/>
          <p:cNvSpPr>
            <a:spLocks noGrp="1"/>
          </p:cNvSpPr>
          <p:nvPr>
            <p:ph idx="1"/>
          </p:nvPr>
        </p:nvSpPr>
        <p:spPr>
          <a:xfrm>
            <a:off x="395536" y="1196752"/>
            <a:ext cx="8229600" cy="5040560"/>
          </a:xfrm>
        </p:spPr>
        <p:txBody>
          <a:bodyPr/>
          <a:lstStyle/>
          <a:p>
            <a:r>
              <a:rPr lang="en-GB" sz="2400" dirty="0"/>
              <a:t>DHMTs choose problems to address, as this increases ownership of the process</a:t>
            </a:r>
          </a:p>
          <a:p>
            <a:r>
              <a:rPr lang="en-GB" sz="2400" dirty="0"/>
              <a:t>Cost neutral approach</a:t>
            </a:r>
          </a:p>
          <a:p>
            <a:r>
              <a:rPr lang="en-GB" sz="2400" dirty="0"/>
              <a:t>Identify strategies that are realistic and realisable</a:t>
            </a:r>
          </a:p>
          <a:p>
            <a:r>
              <a:rPr lang="en-GB" sz="2400" dirty="0"/>
              <a:t>MSI requires a team approach</a:t>
            </a:r>
          </a:p>
          <a:p>
            <a:r>
              <a:rPr lang="en-GB" sz="2400" dirty="0"/>
              <a:t>Sharing experiences and learning across districts</a:t>
            </a:r>
          </a:p>
          <a:p>
            <a:r>
              <a:rPr lang="en-GB" sz="2400" dirty="0"/>
              <a:t>Strong facilitation skills needed to guide and support the DHMTs</a:t>
            </a:r>
          </a:p>
          <a:p>
            <a:r>
              <a:rPr lang="en-GB" sz="2400" dirty="0"/>
              <a:t>Use the Management Strengthening Intervention (MSI) on a repeated basis to embed the process</a:t>
            </a:r>
          </a:p>
        </p:txBody>
      </p:sp>
    </p:spTree>
    <p:extLst>
      <p:ext uri="{BB962C8B-B14F-4D97-AF65-F5344CB8AC3E}">
        <p14:creationId xmlns:p14="http://schemas.microsoft.com/office/powerpoint/2010/main" val="262257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What are the benefits of the MSI for DHMTs?</a:t>
            </a:r>
          </a:p>
        </p:txBody>
      </p:sp>
      <p:sp>
        <p:nvSpPr>
          <p:cNvPr id="3" name="Content Placeholder 2"/>
          <p:cNvSpPr>
            <a:spLocks noGrp="1"/>
          </p:cNvSpPr>
          <p:nvPr>
            <p:ph sz="half" idx="1"/>
          </p:nvPr>
        </p:nvSpPr>
        <p:spPr>
          <a:xfrm>
            <a:off x="628650" y="1417638"/>
            <a:ext cx="3867150" cy="5440362"/>
          </a:xfrm>
        </p:spPr>
        <p:txBody>
          <a:bodyPr>
            <a:normAutofit fontScale="25000" lnSpcReduction="20000"/>
          </a:bodyPr>
          <a:lstStyle/>
          <a:p>
            <a:pPr marL="0" indent="0">
              <a:buNone/>
            </a:pPr>
            <a:r>
              <a:rPr lang="en-GB" sz="5600" b="1" dirty="0">
                <a:latin typeface="Arial" panose="020B0604020202020204" pitchFamily="34" charset="0"/>
                <a:cs typeface="Arial" panose="020B0604020202020204" pitchFamily="34" charset="0"/>
              </a:rPr>
              <a:t>Deliver results</a:t>
            </a:r>
          </a:p>
          <a:p>
            <a:r>
              <a:rPr lang="en-GB" sz="5600" dirty="0">
                <a:latin typeface="Arial" panose="020B0604020202020204" pitchFamily="34" charset="0"/>
                <a:cs typeface="Arial" panose="020B0604020202020204" pitchFamily="34" charset="0"/>
              </a:rPr>
              <a:t>PERFORM2Scale is an action research project - this means that once you determine the best ways to improve performance, you can implement these changes and monitor their effects in your districts.</a:t>
            </a:r>
            <a:br>
              <a:rPr lang="en-GB" sz="5600" dirty="0">
                <a:latin typeface="Arial" panose="020B0604020202020204" pitchFamily="34" charset="0"/>
                <a:cs typeface="Arial" panose="020B0604020202020204" pitchFamily="34" charset="0"/>
              </a:rPr>
            </a:br>
            <a:endParaRPr lang="en-GB" sz="5600" dirty="0">
              <a:latin typeface="Arial" panose="020B0604020202020204" pitchFamily="34" charset="0"/>
              <a:cs typeface="Arial" panose="020B0604020202020204" pitchFamily="34" charset="0"/>
            </a:endParaRPr>
          </a:p>
          <a:p>
            <a:pPr marL="0" indent="0">
              <a:buNone/>
            </a:pPr>
            <a:r>
              <a:rPr lang="en-GB" sz="5600" b="1" dirty="0">
                <a:latin typeface="Arial" panose="020B0604020202020204" pitchFamily="34" charset="0"/>
                <a:cs typeface="Arial" panose="020B0604020202020204" pitchFamily="34" charset="0"/>
              </a:rPr>
              <a:t>Enhance capacity</a:t>
            </a:r>
          </a:p>
          <a:p>
            <a:r>
              <a:rPr lang="en-GB" sz="5600" dirty="0">
                <a:latin typeface="Arial" panose="020B0604020202020204" pitchFamily="34" charset="0"/>
                <a:cs typeface="Arial" panose="020B0604020202020204" pitchFamily="34" charset="0"/>
              </a:rPr>
              <a:t>The action research approach will contribute to your skills and abilities as a DHMT to resolve problems and maximise the use of your resources.</a:t>
            </a:r>
            <a:br>
              <a:rPr lang="en-GB" sz="5600" dirty="0">
                <a:latin typeface="Arial" panose="020B0604020202020204" pitchFamily="34" charset="0"/>
                <a:cs typeface="Arial" panose="020B0604020202020204" pitchFamily="34" charset="0"/>
              </a:rPr>
            </a:br>
            <a:endParaRPr lang="en-GB" sz="5600" dirty="0">
              <a:latin typeface="Arial" panose="020B0604020202020204" pitchFamily="34" charset="0"/>
              <a:cs typeface="Arial" panose="020B0604020202020204" pitchFamily="34" charset="0"/>
            </a:endParaRPr>
          </a:p>
          <a:p>
            <a:pPr marL="0" indent="0">
              <a:buNone/>
            </a:pPr>
            <a:r>
              <a:rPr lang="en-GB" sz="5600" b="1" dirty="0">
                <a:latin typeface="Arial" panose="020B0604020202020204" pitchFamily="34" charset="0"/>
                <a:cs typeface="Arial" panose="020B0604020202020204" pitchFamily="34" charset="0"/>
              </a:rPr>
              <a:t>Offer flexibility</a:t>
            </a:r>
          </a:p>
          <a:p>
            <a:r>
              <a:rPr lang="en-GB" sz="5600" dirty="0">
                <a:latin typeface="Arial" panose="020B0604020202020204" pitchFamily="34" charset="0"/>
                <a:cs typeface="Arial" panose="020B0604020202020204" pitchFamily="34" charset="0"/>
              </a:rPr>
              <a:t>You will have the autonomy to design your own strategies for improving the performance of your workforce, with the support of PERFORM researchers. We will work with you to implement these strategies and observe their effects.</a:t>
            </a:r>
            <a:br>
              <a:rPr lang="en-GB" sz="5600" dirty="0">
                <a:latin typeface="Arial" panose="020B0604020202020204" pitchFamily="34" charset="0"/>
                <a:cs typeface="Arial" panose="020B0604020202020204" pitchFamily="34" charset="0"/>
              </a:rPr>
            </a:br>
            <a:endParaRPr lang="en-GB" sz="5600" dirty="0">
              <a:latin typeface="Arial" panose="020B0604020202020204" pitchFamily="34" charset="0"/>
              <a:cs typeface="Arial" panose="020B0604020202020204" pitchFamily="34" charset="0"/>
            </a:endParaRPr>
          </a:p>
          <a:p>
            <a:pPr marL="0" indent="0">
              <a:buNone/>
            </a:pPr>
            <a:r>
              <a:rPr lang="en-GB" sz="5600" b="1" dirty="0">
                <a:latin typeface="Arial" panose="020B0604020202020204" pitchFamily="34" charset="0"/>
                <a:cs typeface="Arial" panose="020B0604020202020204" pitchFamily="34" charset="0"/>
              </a:rPr>
              <a:t>Pioneer improvements</a:t>
            </a:r>
          </a:p>
          <a:p>
            <a:r>
              <a:rPr lang="en-GB" sz="5600" dirty="0">
                <a:latin typeface="Arial" panose="020B0604020202020204" pitchFamily="34" charset="0"/>
                <a:cs typeface="Arial" panose="020B0604020202020204" pitchFamily="34" charset="0"/>
              </a:rPr>
              <a:t>You are the first districts to be involved in PERFORM and are therefore pioneers for our project. We hope to utilise learning from PERFORM to support improved health workforce performance in other districts and potentially other countries.</a:t>
            </a:r>
          </a:p>
          <a:p>
            <a:pPr marL="0" indent="0">
              <a:buNone/>
            </a:pPr>
            <a:r>
              <a:rPr lang="en-GB" dirty="0"/>
              <a:t> </a:t>
            </a:r>
          </a:p>
          <a:p>
            <a:endParaRPr lang="en-US" dirty="0"/>
          </a:p>
        </p:txBody>
      </p:sp>
      <p:pic>
        <p:nvPicPr>
          <p:cNvPr id="18434" name="Picture 2" descr="Pioneer &#10;strategies &#10;Deliver &#10;results &#10;PERFORM &#10;Offer &#10;flexibility &#10;Enhance &#10;capacity "/>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a:stretch/>
        </p:blipFill>
        <p:spPr>
          <a:xfrm>
            <a:off x="4495800" y="1585593"/>
            <a:ext cx="5167784" cy="4010089"/>
          </a:xfrm>
        </p:spPr>
      </p:pic>
    </p:spTree>
    <p:extLst>
      <p:ext uri="{BB962C8B-B14F-4D97-AF65-F5344CB8AC3E}">
        <p14:creationId xmlns:p14="http://schemas.microsoft.com/office/powerpoint/2010/main" val="3137664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MSI CYCLES</a:t>
            </a:r>
          </a:p>
        </p:txBody>
      </p:sp>
      <p:sp>
        <p:nvSpPr>
          <p:cNvPr id="3" name="Content Placeholder 2"/>
          <p:cNvSpPr>
            <a:spLocks noGrp="1"/>
          </p:cNvSpPr>
          <p:nvPr>
            <p:ph idx="1"/>
          </p:nvPr>
        </p:nvSpPr>
        <p:spPr>
          <a:xfrm>
            <a:off x="457199" y="1844824"/>
            <a:ext cx="8229600" cy="4525963"/>
          </a:xfrm>
        </p:spPr>
        <p:txBody>
          <a:bodyPr/>
          <a:lstStyle/>
          <a:p>
            <a:endParaRPr lang="en-US" sz="2000" i="1" dirty="0"/>
          </a:p>
          <a:p>
            <a:endParaRPr lang="en-US" sz="2000" i="1" dirty="0"/>
          </a:p>
          <a:p>
            <a:endParaRPr lang="en-US" sz="2000" i="1" dirty="0"/>
          </a:p>
          <a:p>
            <a:endParaRPr lang="en-US" sz="2000" i="1" dirty="0"/>
          </a:p>
          <a:p>
            <a:endParaRPr lang="en-US" sz="2000" i="1" dirty="0"/>
          </a:p>
          <a:p>
            <a:endParaRPr lang="en-US" sz="2000" i="1" dirty="0"/>
          </a:p>
          <a:p>
            <a:endParaRPr lang="en-US" sz="2000" i="1" dirty="0"/>
          </a:p>
          <a:p>
            <a:endParaRPr lang="en-US" sz="2000" i="1" dirty="0"/>
          </a:p>
          <a:p>
            <a:endParaRPr lang="en-US" sz="2000" i="1" dirty="0"/>
          </a:p>
          <a:p>
            <a:endParaRPr lang="en-US" sz="2000" i="1" dirty="0"/>
          </a:p>
          <a:p>
            <a:r>
              <a:rPr lang="en-US" sz="2000" i="1" dirty="0"/>
              <a:t>The MSI will help DHMTs to solve problems and gradually improve their management competencies </a:t>
            </a:r>
            <a:endParaRPr lang="en-US" sz="2000" dirty="0"/>
          </a:p>
          <a:p>
            <a:endParaRPr lang="en-US" dirty="0"/>
          </a:p>
        </p:txBody>
      </p:sp>
      <p:sp>
        <p:nvSpPr>
          <p:cNvPr id="6" name="Rectangle 10"/>
          <p:cNvSpPr>
            <a:spLocks noChangeArrowheads="1"/>
          </p:cNvSpPr>
          <p:nvPr/>
        </p:nvSpPr>
        <p:spPr bwMode="auto">
          <a:xfrm>
            <a:off x="-205680" y="2292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A1EC3AC9-3239-42F0-AA2B-5EEE473684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23" y="2636912"/>
            <a:ext cx="9041751" cy="2268000"/>
          </a:xfrm>
          <a:prstGeom prst="rect">
            <a:avLst/>
          </a:prstGeom>
        </p:spPr>
      </p:pic>
    </p:spTree>
    <p:extLst>
      <p:ext uri="{BB962C8B-B14F-4D97-AF65-F5344CB8AC3E}">
        <p14:creationId xmlns:p14="http://schemas.microsoft.com/office/powerpoint/2010/main" val="233525453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34223c-05cb-4c59-abce-7fba8e81b2b1" xsi:nil="true"/>
    <lcf76f155ced4ddcb4097134ff3c332f xmlns="2d7fbcef-e472-45d6-a417-d4c00b60dc8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09B5C479ABF64583D049A0C1FFC9D4" ma:contentTypeVersion="16" ma:contentTypeDescription="Create a new document." ma:contentTypeScope="" ma:versionID="669a3b849cadc4fe8060fa650d2a72c1">
  <xsd:schema xmlns:xsd="http://www.w3.org/2001/XMLSchema" xmlns:xs="http://www.w3.org/2001/XMLSchema" xmlns:p="http://schemas.microsoft.com/office/2006/metadata/properties" xmlns:ns2="2d7fbcef-e472-45d6-a417-d4c00b60dc83" xmlns:ns3="dab8f710-a75f-4eca-afc7-fc5de4c57a4c" xmlns:ns4="db34223c-05cb-4c59-abce-7fba8e81b2b1" targetNamespace="http://schemas.microsoft.com/office/2006/metadata/properties" ma:root="true" ma:fieldsID="9947be8fb74bf02dd09b588041f0c538" ns2:_="" ns3:_="" ns4:_="">
    <xsd:import namespace="2d7fbcef-e472-45d6-a417-d4c00b60dc83"/>
    <xsd:import namespace="dab8f710-a75f-4eca-afc7-fc5de4c57a4c"/>
    <xsd:import namespace="db34223c-05cb-4c59-abce-7fba8e81b2b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fbcef-e472-45d6-a417-d4c00b60dc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e10342f-3527-4dcd-ac28-e59db492a80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ab8f710-a75f-4eca-afc7-fc5de4c57a4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34223c-05cb-4c59-abce-7fba8e81b2b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30527d0-af85-4046-83b1-23a090cae49e}" ma:internalName="TaxCatchAll" ma:showField="CatchAllData" ma:web="dab8f710-a75f-4eca-afc7-fc5de4c57a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D11F61-A113-484C-8E1A-68C62183819B}">
  <ds:schemaRefs>
    <ds:schemaRef ds:uri="http://purl.org/dc/terms/"/>
    <ds:schemaRef ds:uri="2d7fbcef-e472-45d6-a417-d4c00b60dc8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CF9F4CD-4022-4F1A-92E3-ED270DF8A945}">
  <ds:schemaRefs>
    <ds:schemaRef ds:uri="http://schemas.microsoft.com/sharepoint/v3/contenttype/forms"/>
  </ds:schemaRefs>
</ds:datastoreItem>
</file>

<file path=customXml/itemProps3.xml><?xml version="1.0" encoding="utf-8"?>
<ds:datastoreItem xmlns:ds="http://schemas.openxmlformats.org/officeDocument/2006/customXml" ds:itemID="{84A3868F-22D8-4556-9E88-2C2DDC3CD3B9}"/>
</file>

<file path=docProps/app.xml><?xml version="1.0" encoding="utf-8"?>
<Properties xmlns="http://schemas.openxmlformats.org/officeDocument/2006/extended-properties" xmlns:vt="http://schemas.openxmlformats.org/officeDocument/2006/docPropsVTypes">
  <TotalTime>15761</TotalTime>
  <Words>1131</Words>
  <Application>Microsoft Office PowerPoint</Application>
  <PresentationFormat>On-screen Show (4:3)</PresentationFormat>
  <Paragraphs>164</Paragraphs>
  <Slides>20</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Times New Roman</vt:lpstr>
      <vt:lpstr>Office Theme</vt:lpstr>
      <vt:lpstr>1_Office Theme</vt:lpstr>
      <vt:lpstr>PowerPoint Presentation</vt:lpstr>
      <vt:lpstr>INTRODUCTION TO PERFORM2Scale</vt:lpstr>
      <vt:lpstr>PARTNERS</vt:lpstr>
      <vt:lpstr>RATIONALE </vt:lpstr>
      <vt:lpstr>CORE ELEMENTS</vt:lpstr>
      <vt:lpstr>The PERFORM2Scale MSI</vt:lpstr>
      <vt:lpstr>MAIN PRINCIPLES OF THE MSI</vt:lpstr>
      <vt:lpstr>What are the benefits of the MSI for DHMTs?</vt:lpstr>
      <vt:lpstr>THE MSI CYCLES</vt:lpstr>
      <vt:lpstr>Activities within the MSI cycle</vt:lpstr>
      <vt:lpstr>SCALING UP THE MSI </vt:lpstr>
      <vt:lpstr>The Expandnet/WHO framework for scaling up </vt:lpstr>
      <vt:lpstr>MANAGEMENT COMPETENCIES  TO BE PROMOTED IN THE MSI</vt:lpstr>
      <vt:lpstr>KEY PROCESSES IN THE SCALE UP OF MSI</vt:lpstr>
      <vt:lpstr>EVALUATING THE SCALE-UP</vt:lpstr>
      <vt:lpstr>PROCESS EVALUATION </vt:lpstr>
      <vt:lpstr>OUTCOME EVALUATION</vt:lpstr>
      <vt:lpstr>ACKNOWLEDGEMENTS</vt:lpstr>
      <vt:lpstr>QUESTIONS? </vt:lpstr>
      <vt:lpstr>Thank you!</vt:lpstr>
    </vt:vector>
  </TitlesOfParts>
  <Company>The 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dc:title>
  <dc:creator>raven</dc:creator>
  <cp:lastModifiedBy>Karen Miller</cp:lastModifiedBy>
  <cp:revision>552</cp:revision>
  <cp:lastPrinted>2017-09-20T07:53:31Z</cp:lastPrinted>
  <dcterms:created xsi:type="dcterms:W3CDTF">2012-05-02T08:05:33Z</dcterms:created>
  <dcterms:modified xsi:type="dcterms:W3CDTF">2018-02-13T15:22:06Z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0x0101000009B5C479ABF64583D049A0C1FFC9D4</vt:lpwstr>
  </property>
</Properties>
</file>